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9" r:id="rId5"/>
  </p:sldMasterIdLst>
  <p:notesMasterIdLst>
    <p:notesMasterId r:id="rId131"/>
  </p:notesMasterIdLst>
  <p:handoutMasterIdLst>
    <p:handoutMasterId r:id="rId132"/>
  </p:handoutMasterIdLst>
  <p:sldIdLst>
    <p:sldId id="256" r:id="rId6"/>
    <p:sldId id="265" r:id="rId7"/>
    <p:sldId id="384" r:id="rId8"/>
    <p:sldId id="269" r:id="rId9"/>
    <p:sldId id="273" r:id="rId10"/>
    <p:sldId id="274" r:id="rId11"/>
    <p:sldId id="277" r:id="rId12"/>
    <p:sldId id="278" r:id="rId13"/>
    <p:sldId id="279" r:id="rId14"/>
    <p:sldId id="280" r:id="rId15"/>
    <p:sldId id="275" r:id="rId16"/>
    <p:sldId id="270" r:id="rId17"/>
    <p:sldId id="281" r:id="rId18"/>
    <p:sldId id="282" r:id="rId19"/>
    <p:sldId id="283" r:id="rId20"/>
    <p:sldId id="284" r:id="rId21"/>
    <p:sldId id="285" r:id="rId22"/>
    <p:sldId id="380" r:id="rId23"/>
    <p:sldId id="381" r:id="rId24"/>
    <p:sldId id="382" r:id="rId25"/>
    <p:sldId id="383" r:id="rId26"/>
    <p:sldId id="28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88" r:id="rId36"/>
    <p:sldId id="289" r:id="rId37"/>
    <p:sldId id="267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287" r:id="rId129"/>
    <p:sldId id="268" r:id="rId1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442F"/>
    <a:srgbClr val="BD0926"/>
    <a:srgbClr val="CC6516"/>
    <a:srgbClr val="F5AE54"/>
    <a:srgbClr val="FF9502"/>
    <a:srgbClr val="2FA3DE"/>
    <a:srgbClr val="008F00"/>
    <a:srgbClr val="941100"/>
    <a:srgbClr val="007B7D"/>
    <a:srgbClr val="964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98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5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100"/>
    </p:cViewPr>
  </p:sorterViewPr>
  <p:notesViewPr>
    <p:cSldViewPr snapToGrid="0">
      <p:cViewPr varScale="1">
        <p:scale>
          <a:sx n="118" d="100"/>
          <a:sy n="118" d="100"/>
        </p:scale>
        <p:origin x="420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viewProps" Target="view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theme" Target="theme/theme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notesMaster" Target="notesMasters/notesMaster1.xml"/><Relationship Id="rId136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handoutMaster" Target="handoutMasters/handoutMaster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563C7-11C3-4D4D-A39C-E754A0E09AAF}" type="datetimeFigureOut">
              <a:rPr lang="es-ES_tradnl" smtClean="0"/>
              <a:t>23/11/2021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F54EB-F196-3149-BF4D-36260E6EAE9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928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2056-17C5-F546-BA48-682CDBB4F942}" type="datetimeFigureOut">
              <a:rPr lang="es-ES_tradnl" smtClean="0"/>
              <a:t>23/11/2021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01167-A02E-3541-B1EC-BCCE1EA3401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691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FD603-C451-48B4-9C52-62C342E267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95500" y="4133850"/>
            <a:ext cx="9144000" cy="719138"/>
          </a:xfrm>
          <a:prstGeom prst="rect">
            <a:avLst/>
          </a:prstGeom>
        </p:spPr>
        <p:txBody>
          <a:bodyPr anchor="b"/>
          <a:lstStyle>
            <a:lvl1pPr algn="r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Title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53DD94-277A-4B69-81BF-B5A71E4570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95500" y="5127227"/>
            <a:ext cx="9144000" cy="473869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Place and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16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39E6-1042-4514-8A58-632B4E0F9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82D99-5239-4675-A0FE-7293079A5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7FB97-9280-4430-8091-CE6D9C092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7D30AC-49B2-4160-941C-0D8853137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C7E4A6-E507-4E3F-9C54-F7778CCFA6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01C770-515A-42EF-B1D3-B41E13CB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F237-82EF-4B92-95EB-8A3AE07829D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84AB46-B360-4276-9D6D-7B5B002E3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57C5E7-9CFB-411F-AECA-362B3457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8BA6-E7E7-4E9B-A4F7-206EFC42C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18D1-C68B-4210-8297-23FE4791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77411-68EC-4821-9582-0B8BE64B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F237-82EF-4B92-95EB-8A3AE07829D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9D8CE-4D63-4900-AB1A-791E9A722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F43A2-6EBB-4231-82DC-9B49B487F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8BA6-E7E7-4E9B-A4F7-206EFC42C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88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ABD225-EE2D-4A60-AC20-37F00DEF0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F237-82EF-4B92-95EB-8A3AE07829D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930F54-3488-4073-A437-4C7B81963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9EA94-6420-4A70-99DB-265135073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8BA6-E7E7-4E9B-A4F7-206EFC42C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52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01F22-B3A1-4705-AC2A-1E48153D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E7C6B-CD39-44E9-A09D-98A568B5C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EA93E-CA12-4712-BEC5-C51C410BA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57990-5139-4995-9404-290A1FFAA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F237-82EF-4B92-95EB-8A3AE07829D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68D8-BF43-435B-99EF-31E73F3D2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61E56-E46F-4EA8-A5F4-1BB0844C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8BA6-E7E7-4E9B-A4F7-206EFC42C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35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9A4E-B3BF-4925-87AE-BBED3DD2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196D9F-D29F-4707-BCE6-47A8F506B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40A57-EAA4-4CB4-8C65-034B238A9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D88A7-197D-4B92-BA58-C87B73C11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F237-82EF-4B92-95EB-8A3AE07829D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D71BF-4037-4060-B9CE-365BF78A7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FABF6-1C6C-438E-9C91-21ECBC880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8BA6-E7E7-4E9B-A4F7-206EFC42C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4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BE0D4-335A-42AE-9A7B-EE44A107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D6F51-41DB-4E1A-89D1-B0DB692CB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1B1A9-9FC0-4F36-BF23-6C5886D67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F237-82EF-4B92-95EB-8A3AE07829D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8C3D-5483-43F4-87D7-C991A0B0B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5145F-A5EB-40CE-AC0C-4CE0DD359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8BA6-E7E7-4E9B-A4F7-206EFC42C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03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DF9474-A38A-4D37-A023-4E34EB488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67DB2-C88F-429C-9E3F-144D7EBEA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C6169-0880-4DF2-8A67-D0E48B17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F237-82EF-4B92-95EB-8A3AE07829D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ABA3C-2332-4B30-8E24-A82889D15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529BE-8781-4BDF-869C-53E35CE8B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8BA6-E7E7-4E9B-A4F7-206EFC42C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1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idd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E1D58-CC49-40CF-81ED-FB74F9DD7F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01969" y="4045786"/>
            <a:ext cx="9144000" cy="456149"/>
          </a:xfrm>
          <a:prstGeom prst="rect">
            <a:avLst/>
          </a:prstGeom>
        </p:spPr>
        <p:txBody>
          <a:bodyPr anchor="ctr" anchorCtr="0"/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Title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902813-D2C9-46F2-82C3-464098034F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01966" y="4472884"/>
            <a:ext cx="9144000" cy="36512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Subtittle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10CC72-BEC0-43E3-AA49-C2847BDB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AF76B-6F9A-436C-91EE-60B56C70F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57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>
          <a:xfrm>
            <a:off x="9129600" y="6310800"/>
            <a:ext cx="2743200" cy="365125"/>
          </a:xfrm>
        </p:spPr>
        <p:txBody>
          <a:bodyPr/>
          <a:lstStyle/>
          <a:p>
            <a:fld id="{BBC95AA2-3B59-4831-8BC6-006282D7F8BD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A3E636B5-BC63-4ED5-84A7-4948DE2F90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063" y="487394"/>
            <a:ext cx="8034336" cy="365126"/>
          </a:xfrm>
          <a:prstGeom prst="rect">
            <a:avLst/>
          </a:prstGeom>
        </p:spPr>
        <p:txBody>
          <a:bodyPr/>
          <a:lstStyle>
            <a:lvl1pPr algn="r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Title</a:t>
            </a:r>
            <a:endParaRPr lang="en-GB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96875" y="1736725"/>
            <a:ext cx="10682605" cy="4883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BD0926"/>
                </a:solidFill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1</a:t>
            </a:r>
          </a:p>
        </p:txBody>
      </p:sp>
      <p:sp>
        <p:nvSpPr>
          <p:cNvPr id="11" name="Marcador de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96875" y="3533896"/>
            <a:ext cx="10682605" cy="4883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_tradnl" dirty="0" err="1"/>
              <a:t>xxxxxx</a:t>
            </a:r>
            <a:endParaRPr lang="es-ES_tradnl" dirty="0"/>
          </a:p>
        </p:txBody>
      </p:sp>
      <p:sp>
        <p:nvSpPr>
          <p:cNvPr id="12" name="Marcador de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396875" y="2239645"/>
            <a:ext cx="10682605" cy="4883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2</a:t>
            </a:r>
          </a:p>
        </p:txBody>
      </p:sp>
      <p:sp>
        <p:nvSpPr>
          <p:cNvPr id="15" name="Marcador de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412115" y="2727325"/>
            <a:ext cx="10667365" cy="48831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E6442F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_tradnl" dirty="0" err="1"/>
              <a:t>xxxxx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3484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3E636B5-BC63-4ED5-84A7-4948DE2F90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063" y="486000"/>
            <a:ext cx="8034336" cy="365126"/>
          </a:xfrm>
          <a:prstGeom prst="rect">
            <a:avLst/>
          </a:prstGeom>
        </p:spPr>
        <p:txBody>
          <a:bodyPr/>
          <a:lstStyle>
            <a:lvl1pPr algn="r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Title</a:t>
            </a:r>
            <a:endParaRPr lang="en-GB" dirty="0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56E422B-1FA2-4D2D-9DAF-A8A1072DE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9600" y="631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5AA2-3B59-4831-8BC6-006282D7F8B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Marcador de imagen 9"/>
          <p:cNvSpPr>
            <a:spLocks noGrp="1"/>
          </p:cNvSpPr>
          <p:nvPr>
            <p:ph type="pic" sz="quarter" idx="12" hasCustomPrompt="1"/>
          </p:nvPr>
        </p:nvSpPr>
        <p:spPr>
          <a:xfrm>
            <a:off x="6714847" y="1588393"/>
            <a:ext cx="5248552" cy="3036370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dirty="0"/>
              <a:t>Añadir imagen</a:t>
            </a:r>
          </a:p>
        </p:txBody>
      </p:sp>
      <p:sp>
        <p:nvSpPr>
          <p:cNvPr id="13" name="Marcador de imagen 11"/>
          <p:cNvSpPr>
            <a:spLocks noGrp="1"/>
          </p:cNvSpPr>
          <p:nvPr>
            <p:ph type="pic" sz="quarter" idx="14" hasCustomPrompt="1"/>
          </p:nvPr>
        </p:nvSpPr>
        <p:spPr>
          <a:xfrm>
            <a:off x="6714847" y="4697669"/>
            <a:ext cx="1692000" cy="1122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ES_tradnl" dirty="0"/>
              <a:t>Añadir imagen</a:t>
            </a:r>
          </a:p>
        </p:txBody>
      </p:sp>
      <p:sp>
        <p:nvSpPr>
          <p:cNvPr id="8" name="Marcador de imagen 11"/>
          <p:cNvSpPr>
            <a:spLocks noGrp="1"/>
          </p:cNvSpPr>
          <p:nvPr>
            <p:ph type="pic" sz="quarter" idx="15" hasCustomPrompt="1"/>
          </p:nvPr>
        </p:nvSpPr>
        <p:spPr>
          <a:xfrm>
            <a:off x="10271399" y="4697669"/>
            <a:ext cx="1692000" cy="1122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ES_tradnl" dirty="0"/>
              <a:t>Añadir imagen</a:t>
            </a:r>
          </a:p>
        </p:txBody>
      </p:sp>
      <p:sp>
        <p:nvSpPr>
          <p:cNvPr id="11" name="Marcador de imagen 11"/>
          <p:cNvSpPr>
            <a:spLocks noGrp="1"/>
          </p:cNvSpPr>
          <p:nvPr>
            <p:ph type="pic" sz="quarter" idx="16" hasCustomPrompt="1"/>
          </p:nvPr>
        </p:nvSpPr>
        <p:spPr>
          <a:xfrm>
            <a:off x="8508363" y="4697669"/>
            <a:ext cx="1692000" cy="1122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ES_tradnl" dirty="0"/>
              <a:t>Añadir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96874" y="1735200"/>
            <a:ext cx="6171566" cy="48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BD0926"/>
                </a:solidFill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1</a:t>
            </a:r>
          </a:p>
        </p:txBody>
      </p:sp>
      <p:sp>
        <p:nvSpPr>
          <p:cNvPr id="14" name="Marcador de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396874" y="2239200"/>
            <a:ext cx="6171566" cy="578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2</a:t>
            </a:r>
          </a:p>
        </p:txBody>
      </p:sp>
      <p:sp>
        <p:nvSpPr>
          <p:cNvPr id="15" name="Marcador de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381634" y="2937485"/>
            <a:ext cx="6171566" cy="57880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E6442F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_tradnl" dirty="0" err="1"/>
              <a:t>xxxxx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933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ítulo 1">
            <a:extLst>
              <a:ext uri="{FF2B5EF4-FFF2-40B4-BE49-F238E27FC236}">
                <a16:creationId xmlns:a16="http://schemas.microsoft.com/office/drawing/2014/main" id="{E665FD31-BCDB-42C4-95DC-D0BCCE896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951" y="2700068"/>
            <a:ext cx="7246909" cy="728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Name</a:t>
            </a:r>
            <a:r>
              <a:rPr lang="es-ES" dirty="0"/>
              <a:t> and </a:t>
            </a:r>
            <a:r>
              <a:rPr lang="es-ES" dirty="0" err="1"/>
              <a:t>Surname</a:t>
            </a:r>
            <a:r>
              <a:rPr lang="es-ES" dirty="0"/>
              <a:t> | Position</a:t>
            </a:r>
            <a:br>
              <a:rPr lang="es-ES" dirty="0"/>
            </a:br>
            <a:r>
              <a:rPr lang="es-ES" dirty="0" err="1"/>
              <a:t>Phone</a:t>
            </a:r>
            <a:r>
              <a:rPr lang="es-ES" dirty="0"/>
              <a:t> | e-mail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762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A5CD-FC69-444F-BFA1-9A4A08777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A2367-E75D-4FC6-9A71-416C31F61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6E7BE-6A71-48CB-AF9E-534B505E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F237-82EF-4B92-95EB-8A3AE07829D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79311-DE89-486C-B662-E69E96035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22F5B-8357-42EF-99ED-1B9EB1D2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8BA6-E7E7-4E9B-A4F7-206EFC42C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51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66FBC-6303-47D9-9943-F11FB543B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7260A-3CCF-4128-8A0A-FCCB04AC4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0BABF-55B9-40A1-91BD-73847486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F237-82EF-4B92-95EB-8A3AE07829D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C1891-EA00-4DCE-9F64-6022DAF33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B3F7B-822B-4BF1-9614-5D89388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8BA6-E7E7-4E9B-A4F7-206EFC42C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45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4DC87-A486-494F-8736-7043E7FC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C3C6-5B62-4BEC-BC06-E072BB6A9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55647-19E5-4CD0-B04C-50D619C3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F237-82EF-4B92-95EB-8A3AE07829D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53C5F-9E4C-474E-AE53-EAF94C9C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FF5C4-0279-4870-8737-8CA34F39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8BA6-E7E7-4E9B-A4F7-206EFC42C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6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1C62-3107-4B64-A4EC-914AF4C2A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90ACD-9D06-4733-A53C-EC2F46136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0BDAE-BA0B-44C7-A376-FFB8FEC70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7A76A-9DFD-4052-8E97-56D55A7B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F237-82EF-4B92-95EB-8A3AE07829D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0426F-99FF-4C86-825C-8B812105C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376C0-5E7F-49D0-AC59-D3782460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8BA6-E7E7-4E9B-A4F7-206EFC42C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5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355435E-1960-47AB-8F5E-A59E7209C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11576" b="13923"/>
          <a:stretch/>
        </p:blipFill>
        <p:spPr>
          <a:xfrm>
            <a:off x="1548973" y="577971"/>
            <a:ext cx="9094053" cy="321765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FB948FA-8424-4917-97A6-935668FD7BF6}"/>
              </a:ext>
            </a:extLst>
          </p:cNvPr>
          <p:cNvSpPr/>
          <p:nvPr/>
        </p:nvSpPr>
        <p:spPr>
          <a:xfrm>
            <a:off x="0" y="4051180"/>
            <a:ext cx="12192000" cy="939920"/>
          </a:xfrm>
          <a:prstGeom prst="rect">
            <a:avLst/>
          </a:prstGeom>
          <a:solidFill>
            <a:srgbClr val="BD0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arcador de texto 12">
            <a:extLst>
              <a:ext uri="{FF2B5EF4-FFF2-40B4-BE49-F238E27FC236}">
                <a16:creationId xmlns:a16="http://schemas.microsoft.com/office/drawing/2014/main" id="{CD0CA3BE-351F-4407-B2D1-7D38C7CAA20B}"/>
              </a:ext>
            </a:extLst>
          </p:cNvPr>
          <p:cNvSpPr txBox="1">
            <a:spLocks/>
          </p:cNvSpPr>
          <p:nvPr userDrawn="1"/>
        </p:nvSpPr>
        <p:spPr>
          <a:xfrm>
            <a:off x="4546156" y="6071516"/>
            <a:ext cx="4037161" cy="434278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rgbClr val="AB9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project has received funding from the European Union’s Horizon 2020 research and innovation programme under grant agreement No 101007022.</a:t>
            </a:r>
            <a:endParaRPr lang="en-GB" sz="9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8" name="Imagen 7" descr="Imagen que contiene dibujo, flor&#10;&#10;Descripción generada automáticamente">
            <a:extLst>
              <a:ext uri="{FF2B5EF4-FFF2-40B4-BE49-F238E27FC236}">
                <a16:creationId xmlns:a16="http://schemas.microsoft.com/office/drawing/2014/main" id="{5E3D81E5-834E-497F-AE91-B92FD17BFD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98" y="6071516"/>
            <a:ext cx="649976" cy="43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6AAE90E-79CD-4EDD-B2FE-348F0C00DBC4}"/>
              </a:ext>
            </a:extLst>
          </p:cNvPr>
          <p:cNvSpPr/>
          <p:nvPr/>
        </p:nvSpPr>
        <p:spPr>
          <a:xfrm>
            <a:off x="0" y="3947150"/>
            <a:ext cx="12192000" cy="936000"/>
          </a:xfrm>
          <a:prstGeom prst="rect">
            <a:avLst/>
          </a:prstGeom>
          <a:solidFill>
            <a:srgbClr val="E644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CDDB8E-31DB-4795-A48B-DDE39840A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9622" y="63116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5AA2-3B59-4831-8BC6-006282D7F8BD}" type="slidenum">
              <a:rPr lang="en-GB" smtClean="0"/>
              <a:t>‹#›</a:t>
            </a:fld>
            <a:endParaRPr lang="en-GB"/>
          </a:p>
        </p:txBody>
      </p:sp>
      <p:cxnSp>
        <p:nvCxnSpPr>
          <p:cNvPr id="5" name="Conector recto 4"/>
          <p:cNvCxnSpPr/>
          <p:nvPr userDrawn="1"/>
        </p:nvCxnSpPr>
        <p:spPr>
          <a:xfrm>
            <a:off x="2400" y="911249"/>
            <a:ext cx="12189600" cy="0"/>
          </a:xfrm>
          <a:prstGeom prst="line">
            <a:avLst/>
          </a:prstGeom>
          <a:ln w="76200" cmpd="sng">
            <a:solidFill>
              <a:srgbClr val="BD0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E2BE373-4AD1-41B8-8AD0-9AB97B02B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10211" b="16836"/>
          <a:stretch/>
        </p:blipFill>
        <p:spPr>
          <a:xfrm>
            <a:off x="319178" y="250230"/>
            <a:ext cx="3122761" cy="1039461"/>
          </a:xfrm>
          <a:prstGeom prst="rect">
            <a:avLst/>
          </a:prstGeom>
        </p:spPr>
      </p:pic>
      <p:sp>
        <p:nvSpPr>
          <p:cNvPr id="7" name="Marcador de texto 12">
            <a:extLst>
              <a:ext uri="{FF2B5EF4-FFF2-40B4-BE49-F238E27FC236}">
                <a16:creationId xmlns:a16="http://schemas.microsoft.com/office/drawing/2014/main" id="{D6F487B6-B52A-4CC7-9DF2-1F5F9BCC561F}"/>
              </a:ext>
            </a:extLst>
          </p:cNvPr>
          <p:cNvSpPr txBox="1">
            <a:spLocks/>
          </p:cNvSpPr>
          <p:nvPr userDrawn="1"/>
        </p:nvSpPr>
        <p:spPr>
          <a:xfrm>
            <a:off x="891397" y="6277109"/>
            <a:ext cx="3274898" cy="434278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rgbClr val="AB9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project has received funding from the European Union’s Horizon 2020 research and innovation programme under grant agreement No 101007022.</a:t>
            </a:r>
            <a:endParaRPr lang="en-GB" sz="7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8" name="Imagen 7" descr="Imagen que contiene dibujo, flor&#10;&#10;Descripción generada automáticamente">
            <a:extLst>
              <a:ext uri="{FF2B5EF4-FFF2-40B4-BE49-F238E27FC236}">
                <a16:creationId xmlns:a16="http://schemas.microsoft.com/office/drawing/2014/main" id="{76F6046E-0B92-4C7A-B691-1AD3FDFECB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8" y="6287196"/>
            <a:ext cx="560356" cy="3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4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número de diapositiva 5">
            <a:extLst>
              <a:ext uri="{FF2B5EF4-FFF2-40B4-BE49-F238E27FC236}">
                <a16:creationId xmlns:a16="http://schemas.microsoft.com/office/drawing/2014/main" id="{BE155D0B-225D-48AA-8D5D-EA971938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9600" y="631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5AA2-3B59-4831-8BC6-006282D7F8BD}" type="slidenum">
              <a:rPr lang="en-GB" smtClean="0"/>
              <a:t>‹#›</a:t>
            </a:fld>
            <a:endParaRPr lang="en-GB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724756EE-6C7F-4241-A56F-FBDACAF65F46}"/>
              </a:ext>
            </a:extLst>
          </p:cNvPr>
          <p:cNvCxnSpPr/>
          <p:nvPr userDrawn="1"/>
        </p:nvCxnSpPr>
        <p:spPr>
          <a:xfrm>
            <a:off x="2400" y="911249"/>
            <a:ext cx="12189600" cy="0"/>
          </a:xfrm>
          <a:prstGeom prst="line">
            <a:avLst/>
          </a:prstGeom>
          <a:ln w="76200" cmpd="sng">
            <a:solidFill>
              <a:srgbClr val="BD0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71FA2BC-3B65-4BD5-BAB0-401769552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10211" b="16836"/>
          <a:stretch/>
        </p:blipFill>
        <p:spPr>
          <a:xfrm>
            <a:off x="319178" y="250230"/>
            <a:ext cx="3122761" cy="1039461"/>
          </a:xfrm>
          <a:prstGeom prst="rect">
            <a:avLst/>
          </a:prstGeom>
        </p:spPr>
      </p:pic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A6579D1C-74E7-4C2D-A329-D4374E825D9D}"/>
              </a:ext>
            </a:extLst>
          </p:cNvPr>
          <p:cNvSpPr txBox="1">
            <a:spLocks/>
          </p:cNvSpPr>
          <p:nvPr userDrawn="1"/>
        </p:nvSpPr>
        <p:spPr>
          <a:xfrm>
            <a:off x="891397" y="6277109"/>
            <a:ext cx="3274898" cy="434278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rgbClr val="AB9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project has received funding from the European Union’s Horizon 2020 research and innovation programme under grant agreement No 101007022.</a:t>
            </a:r>
            <a:endParaRPr lang="en-GB" sz="7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8" name="Imagen 7" descr="Imagen que contiene dibujo, flor&#10;&#10;Descripción generada automáticamente">
            <a:extLst>
              <a:ext uri="{FF2B5EF4-FFF2-40B4-BE49-F238E27FC236}">
                <a16:creationId xmlns:a16="http://schemas.microsoft.com/office/drawing/2014/main" id="{03A6BCF1-0C8F-405D-B86B-B679317184D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8" y="6287196"/>
            <a:ext cx="560356" cy="3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7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8 Rectángulo">
            <a:extLst>
              <a:ext uri="{FF2B5EF4-FFF2-40B4-BE49-F238E27FC236}">
                <a16:creationId xmlns:a16="http://schemas.microsoft.com/office/drawing/2014/main" id="{B0BDCC3F-6ED6-479C-BF54-C1A75D79C754}"/>
              </a:ext>
            </a:extLst>
          </p:cNvPr>
          <p:cNvSpPr/>
          <p:nvPr/>
        </p:nvSpPr>
        <p:spPr>
          <a:xfrm>
            <a:off x="0" y="2709000"/>
            <a:ext cx="12194500" cy="720000"/>
          </a:xfrm>
          <a:prstGeom prst="rect">
            <a:avLst/>
          </a:prstGeom>
          <a:solidFill>
            <a:srgbClr val="BD0926"/>
          </a:solidFill>
        </p:spPr>
        <p:txBody>
          <a:bodyPr wrap="square" rtlCol="0">
            <a:spAutoFit/>
          </a:bodyPr>
          <a:lstStyle/>
          <a:p>
            <a:pPr algn="r"/>
            <a:endParaRPr lang="es-ES" sz="3000" dirty="0">
              <a:solidFill>
                <a:schemeClr val="tx1">
                  <a:lumMod val="75000"/>
                  <a:lumOff val="2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A9DA906-3485-4E39-B7C5-452FFDF5A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386" y="820532"/>
            <a:ext cx="62459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 anchorCtr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800" b="1" spc="-20" dirty="0" err="1">
                <a:solidFill>
                  <a:srgbClr val="E6442F"/>
                </a:solidFill>
                <a:latin typeface="Arial" pitchFamily="34" charset="0"/>
                <a:cs typeface="Arial" pitchFamily="34" charset="0"/>
              </a:rPr>
              <a:t>Thank</a:t>
            </a:r>
            <a:r>
              <a:rPr lang="es-ES" sz="2800" b="1" spc="-20" dirty="0">
                <a:solidFill>
                  <a:srgbClr val="E6442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spc="-20" dirty="0" err="1">
                <a:solidFill>
                  <a:srgbClr val="E6442F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es-ES" sz="2800" b="1" spc="-20" dirty="0">
                <a:solidFill>
                  <a:srgbClr val="E6442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spc="-20" dirty="0" err="1">
                <a:solidFill>
                  <a:srgbClr val="E6442F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s-ES" sz="2800" b="1" spc="-20" dirty="0">
                <a:solidFill>
                  <a:srgbClr val="E6442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spc="-20" dirty="0" err="1">
                <a:solidFill>
                  <a:srgbClr val="E6442F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es-ES" sz="2800" b="1" spc="-20" dirty="0">
                <a:solidFill>
                  <a:srgbClr val="E6442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spc="-20" dirty="0" err="1">
                <a:solidFill>
                  <a:srgbClr val="E6442F"/>
                </a:solidFill>
                <a:latin typeface="Arial" pitchFamily="34" charset="0"/>
                <a:cs typeface="Arial" pitchFamily="34" charset="0"/>
              </a:rPr>
              <a:t>attention</a:t>
            </a:r>
            <a:endParaRPr lang="es-ES" sz="2800" b="1" spc="-20" dirty="0">
              <a:solidFill>
                <a:srgbClr val="E644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3646449" y="58878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74F5240-F8EE-45ED-8D57-C1EE13C5C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t="10211" b="16836"/>
          <a:stretch/>
        </p:blipFill>
        <p:spPr>
          <a:xfrm>
            <a:off x="8759638" y="2545272"/>
            <a:ext cx="3054282" cy="1039461"/>
          </a:xfrm>
          <a:prstGeom prst="rect">
            <a:avLst/>
          </a:prstGeom>
        </p:spPr>
      </p:pic>
      <p:sp>
        <p:nvSpPr>
          <p:cNvPr id="11" name="Marcador de texto 12">
            <a:extLst>
              <a:ext uri="{FF2B5EF4-FFF2-40B4-BE49-F238E27FC236}">
                <a16:creationId xmlns:a16="http://schemas.microsoft.com/office/drawing/2014/main" id="{E0AF5337-CCA4-46C0-90D7-3D36F4C60456}"/>
              </a:ext>
            </a:extLst>
          </p:cNvPr>
          <p:cNvSpPr txBox="1">
            <a:spLocks/>
          </p:cNvSpPr>
          <p:nvPr userDrawn="1"/>
        </p:nvSpPr>
        <p:spPr>
          <a:xfrm>
            <a:off x="4546156" y="6071516"/>
            <a:ext cx="4037161" cy="434278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rgbClr val="AB97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project has received funding from the European Union’s Horizon 2020 research and innovation programme under grant agreement No 101007022.</a:t>
            </a:r>
            <a:endParaRPr lang="en-GB" sz="9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12" name="Imagen 11" descr="Imagen que contiene dibujo, flor&#10;&#10;Descripción generada automáticamente">
            <a:extLst>
              <a:ext uri="{FF2B5EF4-FFF2-40B4-BE49-F238E27FC236}">
                <a16:creationId xmlns:a16="http://schemas.microsoft.com/office/drawing/2014/main" id="{314B0315-04C8-42C9-8214-E8AB28E87C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98" y="6071516"/>
            <a:ext cx="649976" cy="43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1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0FE7FC-7CB7-453F-8A94-342AFC4F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D1DEC-0B9F-4040-82B1-A2071B1E6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EA393-376A-4CC6-B917-D104FD63F8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5F237-82EF-4B92-95EB-8A3AE07829D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45E19-DADE-4093-9B35-F5D8B9690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E146A-6EA3-4C13-9A82-3EF98AA63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28BA6-E7E7-4E9B-A4F7-206EFC42C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4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26.png"/><Relationship Id="rId10" Type="http://schemas.openxmlformats.org/officeDocument/2006/relationships/image" Target="../media/image142.jpeg"/><Relationship Id="rId4" Type="http://schemas.openxmlformats.org/officeDocument/2006/relationships/image" Target="../media/image137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00_General/2015-11-08_Chp_00_Introduction.pptx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3DCC2-8AB3-4E07-B2A2-5644A05AF7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3200" dirty="0">
                <a:solidFill>
                  <a:schemeClr val="bg1"/>
                </a:solidFill>
              </a:rPr>
              <a:t>Workshop 2021</a:t>
            </a:r>
            <a:endParaRPr lang="en-GB" sz="32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1E7DC6-86BC-4000-BC7D-90FC3271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 </a:t>
            </a:r>
            <a:r>
              <a:rPr lang="en-US" dirty="0"/>
              <a:t>November</a:t>
            </a:r>
            <a:r>
              <a:rPr lang="es-ES" dirty="0"/>
              <a:t> 30th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818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3070BF-5B57-FD46-B41A-D16FF7653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10</a:t>
            </a:fld>
            <a:endParaRPr lang="en-GB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2FF5529-0E6F-BA43-9C86-B2C6EF7C1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86" y="1222532"/>
            <a:ext cx="6146487" cy="5088268"/>
          </a:xfrm>
          <a:prstGeom prst="rect">
            <a:avLst/>
          </a:prstGeom>
          <a:ln w="127000">
            <a:noFill/>
          </a:ln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9601CEB-3255-E244-8EAB-55F1E3293F59}"/>
              </a:ext>
            </a:extLst>
          </p:cNvPr>
          <p:cNvSpPr/>
          <p:nvPr/>
        </p:nvSpPr>
        <p:spPr>
          <a:xfrm>
            <a:off x="3243886" y="1106904"/>
            <a:ext cx="6429506" cy="520389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9643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78">
            <a:extLst>
              <a:ext uri="{FF2B5EF4-FFF2-40B4-BE49-F238E27FC236}">
                <a16:creationId xmlns:a16="http://schemas.microsoft.com/office/drawing/2014/main" id="{17519D57-9CC2-4C46-B0A3-F32F97D671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359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79">
            <a:extLst>
              <a:ext uri="{FF2B5EF4-FFF2-40B4-BE49-F238E27FC236}">
                <a16:creationId xmlns:a16="http://schemas.microsoft.com/office/drawing/2014/main" id="{97D9BEE9-48DB-42A9-94C5-D08289ACFE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5961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80">
            <a:extLst>
              <a:ext uri="{FF2B5EF4-FFF2-40B4-BE49-F238E27FC236}">
                <a16:creationId xmlns:a16="http://schemas.microsoft.com/office/drawing/2014/main" id="{FC6BB5B6-6BE8-405B-A7FB-CDDA453965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189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81">
            <a:extLst>
              <a:ext uri="{FF2B5EF4-FFF2-40B4-BE49-F238E27FC236}">
                <a16:creationId xmlns:a16="http://schemas.microsoft.com/office/drawing/2014/main" id="{92983BA5-9263-460E-BB47-09B16E8024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2263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82">
            <a:extLst>
              <a:ext uri="{FF2B5EF4-FFF2-40B4-BE49-F238E27FC236}">
                <a16:creationId xmlns:a16="http://schemas.microsoft.com/office/drawing/2014/main" id="{399BED21-7E81-4E59-955A-E411E7D7BA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663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83">
            <a:extLst>
              <a:ext uri="{FF2B5EF4-FFF2-40B4-BE49-F238E27FC236}">
                <a16:creationId xmlns:a16="http://schemas.microsoft.com/office/drawing/2014/main" id="{1224234D-76C7-41E0-A915-39177D72AE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630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84">
            <a:extLst>
              <a:ext uri="{FF2B5EF4-FFF2-40B4-BE49-F238E27FC236}">
                <a16:creationId xmlns:a16="http://schemas.microsoft.com/office/drawing/2014/main" id="{456FD71A-A45B-4CA6-83E5-A69029FB56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647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85">
            <a:extLst>
              <a:ext uri="{FF2B5EF4-FFF2-40B4-BE49-F238E27FC236}">
                <a16:creationId xmlns:a16="http://schemas.microsoft.com/office/drawing/2014/main" id="{B25F71B6-B4C3-4F0D-855C-6BCA75B8BC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732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86">
            <a:extLst>
              <a:ext uri="{FF2B5EF4-FFF2-40B4-BE49-F238E27FC236}">
                <a16:creationId xmlns:a16="http://schemas.microsoft.com/office/drawing/2014/main" id="{06D9BC6D-5602-4468-A9C1-46FD0882D4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753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87">
            <a:extLst>
              <a:ext uri="{FF2B5EF4-FFF2-40B4-BE49-F238E27FC236}">
                <a16:creationId xmlns:a16="http://schemas.microsoft.com/office/drawing/2014/main" id="{66FC089F-B7FC-4EC6-BA22-6750D831BC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29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E89238-6887-9A40-AE20-FFD8994BD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11</a:t>
            </a:fld>
            <a:endParaRPr lang="en-GB"/>
          </a:p>
        </p:txBody>
      </p:sp>
      <p:pic>
        <p:nvPicPr>
          <p:cNvPr id="11" name="Picture 4" descr="A picture containing green&#10;&#10;Description automatically generated">
            <a:extLst>
              <a:ext uri="{FF2B5EF4-FFF2-40B4-BE49-F238E27FC236}">
                <a16:creationId xmlns:a16="http://schemas.microsoft.com/office/drawing/2014/main" id="{F85F01FA-569E-F94E-9A75-0696F1C192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8" r="22091" b="1"/>
          <a:stretch/>
        </p:blipFill>
        <p:spPr>
          <a:xfrm>
            <a:off x="351728" y="2199503"/>
            <a:ext cx="2358924" cy="2890101"/>
          </a:xfrm>
          <a:prstGeom prst="rect">
            <a:avLst/>
          </a:prstGeom>
        </p:spPr>
      </p:pic>
      <p:pic>
        <p:nvPicPr>
          <p:cNvPr id="12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79D49350-ACCB-8E41-94DD-EC82FE3FC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52" y="2199503"/>
            <a:ext cx="9348591" cy="3248633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4B3CEE84-1A5C-4F49-A97A-582F6374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3" y="486000"/>
            <a:ext cx="8034336" cy="365126"/>
          </a:xfrm>
        </p:spPr>
        <p:txBody>
          <a:bodyPr/>
          <a:lstStyle/>
          <a:p>
            <a:r>
              <a:rPr lang="fr-FR" dirty="0"/>
              <a:t>TDA 2D</a:t>
            </a:r>
          </a:p>
        </p:txBody>
      </p:sp>
    </p:spTree>
    <p:extLst>
      <p:ext uri="{BB962C8B-B14F-4D97-AF65-F5344CB8AC3E}">
        <p14:creationId xmlns:p14="http://schemas.microsoft.com/office/powerpoint/2010/main" val="63726196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88">
            <a:extLst>
              <a:ext uri="{FF2B5EF4-FFF2-40B4-BE49-F238E27FC236}">
                <a16:creationId xmlns:a16="http://schemas.microsoft.com/office/drawing/2014/main" id="{9080DC84-EA5E-4BF8-887E-F9D481C05B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4744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89">
            <a:extLst>
              <a:ext uri="{FF2B5EF4-FFF2-40B4-BE49-F238E27FC236}">
                <a16:creationId xmlns:a16="http://schemas.microsoft.com/office/drawing/2014/main" id="{F1C2E0C1-AC80-4EEC-BB17-0CA95979AC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91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90">
            <a:extLst>
              <a:ext uri="{FF2B5EF4-FFF2-40B4-BE49-F238E27FC236}">
                <a16:creationId xmlns:a16="http://schemas.microsoft.com/office/drawing/2014/main" id="{245A465E-038D-4DF7-BCC6-2A12081DF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138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91">
            <a:extLst>
              <a:ext uri="{FF2B5EF4-FFF2-40B4-BE49-F238E27FC236}">
                <a16:creationId xmlns:a16="http://schemas.microsoft.com/office/drawing/2014/main" id="{D548D318-4CDC-4A96-869D-62B7D11CCA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3266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92">
            <a:extLst>
              <a:ext uri="{FF2B5EF4-FFF2-40B4-BE49-F238E27FC236}">
                <a16:creationId xmlns:a16="http://schemas.microsoft.com/office/drawing/2014/main" id="{77475FC2-AF16-477D-9CE0-E031D9D405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7229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93">
            <a:extLst>
              <a:ext uri="{FF2B5EF4-FFF2-40B4-BE49-F238E27FC236}">
                <a16:creationId xmlns:a16="http://schemas.microsoft.com/office/drawing/2014/main" id="{04866D87-D2AD-4357-AC97-0508F6711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690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94">
            <a:extLst>
              <a:ext uri="{FF2B5EF4-FFF2-40B4-BE49-F238E27FC236}">
                <a16:creationId xmlns:a16="http://schemas.microsoft.com/office/drawing/2014/main" id="{3BC0435E-C62F-43A9-AE83-19EA9F510A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182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95">
            <a:extLst>
              <a:ext uri="{FF2B5EF4-FFF2-40B4-BE49-F238E27FC236}">
                <a16:creationId xmlns:a16="http://schemas.microsoft.com/office/drawing/2014/main" id="{005AD563-1681-417B-ACBF-034754ACD5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146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96">
            <a:extLst>
              <a:ext uri="{FF2B5EF4-FFF2-40B4-BE49-F238E27FC236}">
                <a16:creationId xmlns:a16="http://schemas.microsoft.com/office/drawing/2014/main" id="{F39A7002-FE07-45DE-B87B-46A82D341A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785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97">
            <a:extLst>
              <a:ext uri="{FF2B5EF4-FFF2-40B4-BE49-F238E27FC236}">
                <a16:creationId xmlns:a16="http://schemas.microsoft.com/office/drawing/2014/main" id="{810DDB44-F319-47DD-ABF2-BF6A382767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86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EAC6CD-A54D-E243-BD5C-12D379846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464" y="362432"/>
            <a:ext cx="8034336" cy="365126"/>
          </a:xfrm>
        </p:spPr>
        <p:txBody>
          <a:bodyPr/>
          <a:lstStyle/>
          <a:p>
            <a:r>
              <a:rPr lang="en-US" dirty="0"/>
              <a:t>Lay-Up &amp; Consolidation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E8F2949-3D4A-CA48-B343-49E2EC7F9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12</a:t>
            </a:fld>
            <a:endParaRPr lang="en-GB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21B7EFC-DB0E-0249-B3FA-E450F500D0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Lay-Up and Consolidation Process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C15C3EE-7034-D740-81CC-4DB40AD20E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441F8847-0A79-8A4C-8BD9-5D28C8F4FC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1634" y="2937485"/>
            <a:ext cx="6171566" cy="1542048"/>
          </a:xfrm>
        </p:spPr>
        <p:txBody>
          <a:bodyPr/>
          <a:lstStyle/>
          <a:p>
            <a:r>
              <a:rPr lang="en-US" dirty="0"/>
              <a:t>Lay-Up simulation: FEM and Model Order Reduction</a:t>
            </a:r>
          </a:p>
          <a:p>
            <a:r>
              <a:rPr lang="en-US" dirty="0"/>
              <a:t>Simulating consolidation: Fine scale FE simulation</a:t>
            </a:r>
          </a:p>
          <a:p>
            <a:r>
              <a:rPr lang="en-US" dirty="0"/>
              <a:t>Linking inputs and outputs: Machine learning  </a:t>
            </a:r>
          </a:p>
        </p:txBody>
      </p:sp>
    </p:spTree>
    <p:extLst>
      <p:ext uri="{BB962C8B-B14F-4D97-AF65-F5344CB8AC3E}">
        <p14:creationId xmlns:p14="http://schemas.microsoft.com/office/powerpoint/2010/main" val="10189588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98">
            <a:extLst>
              <a:ext uri="{FF2B5EF4-FFF2-40B4-BE49-F238E27FC236}">
                <a16:creationId xmlns:a16="http://schemas.microsoft.com/office/drawing/2014/main" id="{DFABB350-4F7A-4AB6-A0C9-4FD339F49C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3408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99">
            <a:extLst>
              <a:ext uri="{FF2B5EF4-FFF2-40B4-BE49-F238E27FC236}">
                <a16:creationId xmlns:a16="http://schemas.microsoft.com/office/drawing/2014/main" id="{97F0EF70-DC8D-47D8-9B1D-E4D17F220C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6443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100">
            <a:extLst>
              <a:ext uri="{FF2B5EF4-FFF2-40B4-BE49-F238E27FC236}">
                <a16:creationId xmlns:a16="http://schemas.microsoft.com/office/drawing/2014/main" id="{53A61B56-3910-4881-A29D-37483553B8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5181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101">
            <a:extLst>
              <a:ext uri="{FF2B5EF4-FFF2-40B4-BE49-F238E27FC236}">
                <a16:creationId xmlns:a16="http://schemas.microsoft.com/office/drawing/2014/main" id="{12C12E26-A933-4D3A-932C-23E88D0531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060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EAC6CD-A54D-E243-BD5C-12D379846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3" y="486000"/>
            <a:ext cx="8034336" cy="365126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E8F2949-3D4A-CA48-B343-49E2EC7F9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9600" y="6310800"/>
            <a:ext cx="2743200" cy="365125"/>
          </a:xfrm>
        </p:spPr>
        <p:txBody>
          <a:bodyPr/>
          <a:lstStyle/>
          <a:p>
            <a:fld id="{BBC95AA2-3B59-4831-8BC6-006282D7F8BD}" type="slidenum">
              <a:rPr lang="en-GB" smtClean="0"/>
              <a:pPr/>
              <a:t>124</a:t>
            </a:fld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41C8523-B53C-4B53-84AF-8D2129CF29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1634" y="1715938"/>
            <a:ext cx="4380055" cy="4278462"/>
          </a:xfrm>
        </p:spPr>
        <p:txBody>
          <a:bodyPr/>
          <a:lstStyle/>
          <a:p>
            <a:r>
              <a:rPr lang="en-US" dirty="0"/>
              <a:t>Data based modelling of ATL and FFF processes is pursued based on sensor and synthetic data.</a:t>
            </a:r>
          </a:p>
          <a:p>
            <a:r>
              <a:rPr lang="en-US" dirty="0"/>
              <a:t>Physics based models are being developed and validated for FFF process</a:t>
            </a:r>
          </a:p>
          <a:p>
            <a:r>
              <a:rPr lang="en-US" dirty="0"/>
              <a:t>The Hybrid Twin of the combined process chain is progressing towards improved planning and optimization of design and manufacturing processes.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BB8674-DBC8-4D4C-8BE5-983836C48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288" y="1843483"/>
            <a:ext cx="7111111" cy="34261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091808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BDC13-BD14-4EE2-9D1D-965788765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CHINESTA, Francisco | </a:t>
            </a:r>
            <a:r>
              <a:rPr lang="es-ES" dirty="0" err="1"/>
              <a:t>Professor</a:t>
            </a:r>
            <a:r>
              <a:rPr lang="es-ES" dirty="0"/>
              <a:t> @ ENSAM</a:t>
            </a:r>
            <a:br>
              <a:rPr lang="es-ES" dirty="0"/>
            </a:br>
            <a:r>
              <a:rPr lang="es-ES" dirty="0"/>
              <a:t>00 33 6 43646905 | </a:t>
            </a:r>
            <a:r>
              <a:rPr lang="es-ES" dirty="0" err="1"/>
              <a:t>Francisco.Chinesta@ensam.eu</a:t>
            </a:r>
            <a:endParaRPr lang="en-GB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9F2E0E-C674-43D8-AEAD-5847E4AC8A6A}"/>
              </a:ext>
            </a:extLst>
          </p:cNvPr>
          <p:cNvPicPr/>
          <p:nvPr/>
        </p:nvPicPr>
        <p:blipFill rotWithShape="1">
          <a:blip r:embed="rId2"/>
          <a:srcRect l="21652" t="31380" r="21719" b="20071"/>
          <a:stretch/>
        </p:blipFill>
        <p:spPr bwMode="auto">
          <a:xfrm>
            <a:off x="1384404" y="4217549"/>
            <a:ext cx="1313577" cy="633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RNanoLogo">
            <a:extLst>
              <a:ext uri="{FF2B5EF4-FFF2-40B4-BE49-F238E27FC236}">
                <a16:creationId xmlns:a16="http://schemas.microsoft.com/office/drawing/2014/main" id="{71023440-686B-48A0-8C2D-5D19A9A14E2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3277" y="4183963"/>
            <a:ext cx="668796" cy="72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D060332-357B-42C5-B65B-F161CBB14563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582" y="5237909"/>
            <a:ext cx="1476000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F11174-BF7C-416B-9079-E198EF5C024D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574" y="4149138"/>
            <a:ext cx="1586230" cy="79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OVER 60 YEARS OF ROMANIAN AEROSPACE RESEARCH AND INNOVATION ...">
            <a:extLst>
              <a:ext uri="{FF2B5EF4-FFF2-40B4-BE49-F238E27FC236}">
                <a16:creationId xmlns:a16="http://schemas.microsoft.com/office/drawing/2014/main" id="{0D86B398-4513-4067-9C4C-D5DA13957FB8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848" y="5167116"/>
            <a:ext cx="1190031" cy="398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תמונה 4">
            <a:extLst>
              <a:ext uri="{FF2B5EF4-FFF2-40B4-BE49-F238E27FC236}">
                <a16:creationId xmlns:a16="http://schemas.microsoft.com/office/drawing/2014/main" id="{BA706DFC-9C13-4F05-B853-85847177E232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106" y="4399171"/>
            <a:ext cx="1586231" cy="29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BB7E531-B080-443C-BEA7-FDCD11F30329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773" y="4308725"/>
            <a:ext cx="1363770" cy="490856"/>
          </a:xfrm>
          <a:prstGeom prst="rect">
            <a:avLst/>
          </a:prstGeom>
        </p:spPr>
      </p:pic>
      <p:pic>
        <p:nvPicPr>
          <p:cNvPr id="11" name="Picture 0">
            <a:extLst>
              <a:ext uri="{FF2B5EF4-FFF2-40B4-BE49-F238E27FC236}">
                <a16:creationId xmlns:a16="http://schemas.microsoft.com/office/drawing/2014/main" id="{9E37255E-E823-42E6-A9C3-885722D7E960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679105" y="5138602"/>
            <a:ext cx="1052943" cy="410429"/>
          </a:xfrm>
          <a:prstGeom prst="rect">
            <a:avLst/>
          </a:prstGeom>
        </p:spPr>
      </p:pic>
      <p:pic>
        <p:nvPicPr>
          <p:cNvPr id="12" name="Εικόνα 1" descr="Εικόνα που περιέχει ομπρέλα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C1BD41E-B4E1-4468-9ED3-92FECF30269E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08" y="5019537"/>
            <a:ext cx="831690" cy="6932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576661-AD0D-4B47-9784-312290B0D74E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5638911" y="5066842"/>
            <a:ext cx="1307228" cy="639244"/>
          </a:xfrm>
          <a:prstGeom prst="rect">
            <a:avLst/>
          </a:prstGeom>
        </p:spPr>
      </p:pic>
      <p:pic>
        <p:nvPicPr>
          <p:cNvPr id="14" name="Picture 12" descr="Resultado de imagen de esi software germany gmbh logo">
            <a:extLst>
              <a:ext uri="{FF2B5EF4-FFF2-40B4-BE49-F238E27FC236}">
                <a16:creationId xmlns:a16="http://schemas.microsoft.com/office/drawing/2014/main" id="{E24DC9C8-2306-4988-AE8D-4957A2485245}"/>
              </a:ext>
            </a:extLst>
          </p:cNvPr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966" y="5225013"/>
            <a:ext cx="699850" cy="300896"/>
          </a:xfrm>
          <a:prstGeom prst="rect">
            <a:avLst/>
          </a:prstGeom>
          <a:noFill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9FD7813-F9CD-44AB-BAB2-3747CF0843DF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507" y="5138602"/>
            <a:ext cx="1586230" cy="455143"/>
          </a:xfrm>
          <a:prstGeom prst="rect">
            <a:avLst/>
          </a:prstGeom>
        </p:spPr>
      </p:pic>
      <p:pic>
        <p:nvPicPr>
          <p:cNvPr id="17" name="Imagen 16" descr="Texto&#10;&#10;Descripción generada automáticamente">
            <a:extLst>
              <a:ext uri="{FF2B5EF4-FFF2-40B4-BE49-F238E27FC236}">
                <a16:creationId xmlns:a16="http://schemas.microsoft.com/office/drawing/2014/main" id="{00851E29-9838-4838-B1C7-CA5B0CFAAD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34" y="4279829"/>
            <a:ext cx="1111665" cy="51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33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68BB45-A434-6947-A2C6-B892E0A4D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13</a:t>
            </a:fld>
            <a:endParaRPr lang="en-GB"/>
          </a:p>
        </p:txBody>
      </p:sp>
      <p:pic>
        <p:nvPicPr>
          <p:cNvPr id="11" name="Picture 4" descr="A picture containing green&#10;&#10;Description automatically generated">
            <a:extLst>
              <a:ext uri="{FF2B5EF4-FFF2-40B4-BE49-F238E27FC236}">
                <a16:creationId xmlns:a16="http://schemas.microsoft.com/office/drawing/2014/main" id="{7AE04C0C-96C4-0B42-BB59-E798B4FE5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8" r="22091" b="1"/>
          <a:stretch/>
        </p:blipFill>
        <p:spPr>
          <a:xfrm>
            <a:off x="2163239" y="1518618"/>
            <a:ext cx="3407165" cy="4174383"/>
          </a:xfrm>
          <a:prstGeom prst="rect">
            <a:avLst/>
          </a:prstGeom>
        </p:spPr>
      </p:pic>
      <p:pic>
        <p:nvPicPr>
          <p:cNvPr id="13" name="Espace réservé pour une image  11">
            <a:extLst>
              <a:ext uri="{FF2B5EF4-FFF2-40B4-BE49-F238E27FC236}">
                <a16:creationId xmlns:a16="http://schemas.microsoft.com/office/drawing/2014/main" id="{2D1F0F67-5BA3-9040-9F66-83E90275B1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r="14236"/>
          <a:stretch>
            <a:fillRect/>
          </a:stretch>
        </p:blipFill>
        <p:spPr>
          <a:xfrm>
            <a:off x="6452010" y="1518618"/>
            <a:ext cx="3576751" cy="2069207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7FD920-52ED-FB4E-8B9A-2487A18CB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953" y="3889143"/>
            <a:ext cx="4058681" cy="180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68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68BB45-A434-6947-A2C6-B892E0A4D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14</a:t>
            </a:fld>
            <a:endParaRPr lang="en-GB"/>
          </a:p>
        </p:txBody>
      </p:sp>
      <p:pic>
        <p:nvPicPr>
          <p:cNvPr id="13" name="Espace réservé pour une image  11">
            <a:extLst>
              <a:ext uri="{FF2B5EF4-FFF2-40B4-BE49-F238E27FC236}">
                <a16:creationId xmlns:a16="http://schemas.microsoft.com/office/drawing/2014/main" id="{2D1F0F67-5BA3-9040-9F66-83E90275B1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r="14236"/>
          <a:stretch>
            <a:fillRect/>
          </a:stretch>
        </p:blipFill>
        <p:spPr>
          <a:xfrm>
            <a:off x="889776" y="1456377"/>
            <a:ext cx="4149315" cy="2400444"/>
          </a:xfrm>
        </p:spPr>
      </p:pic>
      <p:pic>
        <p:nvPicPr>
          <p:cNvPr id="6" name="video temperature" descr="video temperature">
            <a:hlinkClick r:id="" action="ppaction://media"/>
            <a:extLst>
              <a:ext uri="{FF2B5EF4-FFF2-40B4-BE49-F238E27FC236}">
                <a16:creationId xmlns:a16="http://schemas.microsoft.com/office/drawing/2014/main" id="{8C2C762A-29A8-4C4F-9CC3-867100F7F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912" y="1754716"/>
            <a:ext cx="6605093" cy="35438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2C1194-CBA3-0D49-8ECF-95DE755AD7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5" y="3856821"/>
            <a:ext cx="4862957" cy="19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68BB45-A434-6947-A2C6-B892E0A4D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15</a:t>
            </a:fld>
            <a:endParaRPr lang="en-GB"/>
          </a:p>
        </p:txBody>
      </p:sp>
      <p:pic>
        <p:nvPicPr>
          <p:cNvPr id="8" name="VOF" descr="VOF">
            <a:hlinkClick r:id="" action="ppaction://media"/>
            <a:extLst>
              <a:ext uri="{FF2B5EF4-FFF2-40B4-BE49-F238E27FC236}">
                <a16:creationId xmlns:a16="http://schemas.microsoft.com/office/drawing/2014/main" id="{C2404F7F-F331-934A-A019-C0EF11C726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847" y="2788687"/>
            <a:ext cx="4249328" cy="17168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9E6AA8-CC7D-ED45-ABD7-ADAA0B076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52" y="2048520"/>
            <a:ext cx="6879648" cy="392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3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2D5DA4F-24F1-524B-9EA4-A447171AD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16</a:t>
            </a:fld>
            <a:endParaRPr lang="en-GB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923807E-A31A-AB45-AE10-1D621DE19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41" y="1471612"/>
            <a:ext cx="4427656" cy="2527864"/>
          </a:xfrm>
          <a:prstGeom prst="rect">
            <a:avLst/>
          </a:prstGeom>
        </p:spPr>
      </p:pic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1E50BFAA-DD09-0940-ADCA-42E45F762969}"/>
              </a:ext>
            </a:extLst>
          </p:cNvPr>
          <p:cNvSpPr/>
          <p:nvPr/>
        </p:nvSpPr>
        <p:spPr>
          <a:xfrm>
            <a:off x="7406326" y="2179873"/>
            <a:ext cx="444843" cy="988541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DBF56D2-7F91-3B41-990F-BC2850B7D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098" y="1466968"/>
            <a:ext cx="1347890" cy="2414353"/>
          </a:xfrm>
          <a:prstGeom prst="rect">
            <a:avLst/>
          </a:prstGeom>
        </p:spPr>
      </p:pic>
      <p:pic>
        <p:nvPicPr>
          <p:cNvPr id="14" name="Image 13" descr="Une image contenant carré&#10;&#10;Description générée automatiquement">
            <a:extLst>
              <a:ext uri="{FF2B5EF4-FFF2-40B4-BE49-F238E27FC236}">
                <a16:creationId xmlns:a16="http://schemas.microsoft.com/office/drawing/2014/main" id="{51E9FC86-E46B-2D43-82F6-ED628CC65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465" y="4316731"/>
            <a:ext cx="1664730" cy="1659560"/>
          </a:xfrm>
          <a:prstGeom prst="rect">
            <a:avLst/>
          </a:prstGeom>
        </p:spPr>
      </p:pic>
      <p:pic>
        <p:nvPicPr>
          <p:cNvPr id="15" name="Espace réservé pour une image  11">
            <a:extLst>
              <a:ext uri="{FF2B5EF4-FFF2-40B4-BE49-F238E27FC236}">
                <a16:creationId xmlns:a16="http://schemas.microsoft.com/office/drawing/2014/main" id="{3655F324-E890-AB4B-8C63-9EE7354398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r="14236"/>
          <a:stretch>
            <a:fillRect/>
          </a:stretch>
        </p:blipFill>
        <p:spPr>
          <a:xfrm>
            <a:off x="2654123" y="4325827"/>
            <a:ext cx="2507821" cy="1450814"/>
          </a:xfrm>
        </p:spPr>
      </p:pic>
      <p:sp>
        <p:nvSpPr>
          <p:cNvPr id="16" name="Flèche vers la droite 15">
            <a:extLst>
              <a:ext uri="{FF2B5EF4-FFF2-40B4-BE49-F238E27FC236}">
                <a16:creationId xmlns:a16="http://schemas.microsoft.com/office/drawing/2014/main" id="{A80669E7-5D80-9346-A39C-493810B463BC}"/>
              </a:ext>
            </a:extLst>
          </p:cNvPr>
          <p:cNvSpPr/>
          <p:nvPr/>
        </p:nvSpPr>
        <p:spPr>
          <a:xfrm>
            <a:off x="5392783" y="4556963"/>
            <a:ext cx="444843" cy="988541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e haut 16">
            <a:extLst>
              <a:ext uri="{FF2B5EF4-FFF2-40B4-BE49-F238E27FC236}">
                <a16:creationId xmlns:a16="http://schemas.microsoft.com/office/drawing/2014/main" id="{92C460D1-B62C-B346-84E9-F80BC4F5290D}"/>
              </a:ext>
            </a:extLst>
          </p:cNvPr>
          <p:cNvSpPr/>
          <p:nvPr/>
        </p:nvSpPr>
        <p:spPr>
          <a:xfrm rot="2826769">
            <a:off x="7858178" y="1946434"/>
            <a:ext cx="276409" cy="2700337"/>
          </a:xfrm>
          <a:prstGeom prst="upArrow">
            <a:avLst>
              <a:gd name="adj1" fmla="val 40057"/>
              <a:gd name="adj2" fmla="val 33108"/>
            </a:avLst>
          </a:prstGeom>
          <a:solidFill>
            <a:srgbClr val="E644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571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EAC6CD-A54D-E243-BD5C-12D379846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3" y="486000"/>
            <a:ext cx="8034336" cy="365126"/>
          </a:xfrm>
        </p:spPr>
        <p:txBody>
          <a:bodyPr/>
          <a:lstStyle/>
          <a:p>
            <a:r>
              <a:rPr lang="en-US" dirty="0"/>
              <a:t>FFF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E8F2949-3D4A-CA48-B343-49E2EC7F9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9600" y="6310800"/>
            <a:ext cx="2743200" cy="365125"/>
          </a:xfrm>
        </p:spPr>
        <p:txBody>
          <a:bodyPr/>
          <a:lstStyle/>
          <a:p>
            <a:fld id="{BBC95AA2-3B59-4831-8BC6-006282D7F8BD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21B7EFC-DB0E-0249-B3FA-E450F500D0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6874" y="1735200"/>
            <a:ext cx="6171566" cy="489600"/>
          </a:xfrm>
        </p:spPr>
        <p:txBody>
          <a:bodyPr/>
          <a:lstStyle/>
          <a:p>
            <a:r>
              <a:rPr lang="fr-FR" dirty="0"/>
              <a:t>FFF Process Modeling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C15C3EE-7034-D740-81CC-4DB40AD20E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874" y="2239200"/>
            <a:ext cx="6171566" cy="5788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441F8847-0A79-8A4C-8BD9-5D28C8F4FC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0999" y="2817813"/>
            <a:ext cx="7120317" cy="3235029"/>
          </a:xfrm>
        </p:spPr>
        <p:txBody>
          <a:bodyPr/>
          <a:lstStyle/>
          <a:p>
            <a:r>
              <a:rPr lang="en-US" dirty="0"/>
              <a:t>Extracting morphology from experiments &amp; Simulations</a:t>
            </a:r>
          </a:p>
          <a:p>
            <a:pPr lvl="1"/>
            <a:r>
              <a:rPr lang="en-US" sz="1800" dirty="0"/>
              <a:t>Parameter bounds were defined with AIMEN, DOE to be defined</a:t>
            </a:r>
          </a:p>
          <a:p>
            <a:pPr lvl="1"/>
            <a:r>
              <a:rPr lang="en-US" sz="1800" dirty="0"/>
              <a:t>Current nozzle design was provided by IPC; model creation is ongoing</a:t>
            </a:r>
          </a:p>
          <a:p>
            <a:r>
              <a:rPr lang="en-US" dirty="0"/>
              <a:t>Defining morphology descriptors</a:t>
            </a:r>
          </a:p>
          <a:p>
            <a:pPr lvl="1"/>
            <a:r>
              <a:rPr lang="en-US" sz="1800" dirty="0"/>
              <a:t>Achieved on an abstract level</a:t>
            </a:r>
          </a:p>
          <a:p>
            <a:pPr lvl="1"/>
            <a:r>
              <a:rPr lang="en-US" sz="1800" dirty="0"/>
              <a:t>Awaiting experimental data for specific material and process conditions</a:t>
            </a:r>
          </a:p>
          <a:p>
            <a:r>
              <a:rPr lang="en-US" dirty="0"/>
              <a:t>Linking filament characteristics with material and process parameters via machine learning</a:t>
            </a:r>
          </a:p>
          <a:p>
            <a:pPr lvl="1"/>
            <a:r>
              <a:rPr lang="en-US" sz="1800" dirty="0"/>
              <a:t>Awaiting experimental data</a:t>
            </a:r>
          </a:p>
        </p:txBody>
      </p:sp>
      <p:pic>
        <p:nvPicPr>
          <p:cNvPr id="5" name="D28C5FFE">
            <a:hlinkClick r:id="" action="ppaction://media"/>
            <a:extLst>
              <a:ext uri="{FF2B5EF4-FFF2-40B4-BE49-F238E27FC236}">
                <a16:creationId xmlns:a16="http://schemas.microsoft.com/office/drawing/2014/main" id="{A8BAB602-F09C-4AD7-801B-43D09D1F69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2826" y="1980000"/>
            <a:ext cx="44323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0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 descr="Diagram, schematic&#10;&#10;Description automatically generated">
            <a:extLst>
              <a:ext uri="{FF2B5EF4-FFF2-40B4-BE49-F238E27FC236}">
                <a16:creationId xmlns:a16="http://schemas.microsoft.com/office/drawing/2014/main" id="{54E9B4F1-1104-441E-86CF-F8C9C0AF6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789" y="2812198"/>
            <a:ext cx="2718547" cy="3498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A069C4-68A9-4CA4-9343-AD54AE2C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AC996-63C5-4788-B2FD-F609186C9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18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E02C94-F019-444D-A0A7-13BD068A5F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Nozzle Design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46D4DA-47A2-414B-BC0A-1625D3E0EE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Comparison of different designs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9E4080-7FFE-4C44-8A68-2F67959D1C1D}"/>
              </a:ext>
            </a:extLst>
          </p:cNvPr>
          <p:cNvSpPr txBox="1"/>
          <p:nvPr/>
        </p:nvSpPr>
        <p:spPr>
          <a:xfrm>
            <a:off x="1397000" y="398500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5646B1-474C-4CC3-A184-71F353E85DC0}"/>
              </a:ext>
            </a:extLst>
          </p:cNvPr>
          <p:cNvSpPr txBox="1"/>
          <p:nvPr/>
        </p:nvSpPr>
        <p:spPr>
          <a:xfrm>
            <a:off x="7224764" y="398500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75F83-C4D8-4D2E-8B07-07E9CC434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855" y="2812198"/>
            <a:ext cx="2852404" cy="3498601"/>
          </a:xfrm>
          <a:prstGeom prst="rect">
            <a:avLst/>
          </a:prstGeom>
        </p:spPr>
      </p:pic>
      <p:pic>
        <p:nvPicPr>
          <p:cNvPr id="17" name="Imagen 5">
            <a:extLst>
              <a:ext uri="{FF2B5EF4-FFF2-40B4-BE49-F238E27FC236}">
                <a16:creationId xmlns:a16="http://schemas.microsoft.com/office/drawing/2014/main" id="{FAB4F0FF-CC16-433B-BBDF-43CA1618A730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6" b="15125"/>
          <a:stretch/>
        </p:blipFill>
        <p:spPr bwMode="auto">
          <a:xfrm>
            <a:off x="3780939" y="6006875"/>
            <a:ext cx="1047770" cy="36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5">
            <a:extLst>
              <a:ext uri="{FF2B5EF4-FFF2-40B4-BE49-F238E27FC236}">
                <a16:creationId xmlns:a16="http://schemas.microsoft.com/office/drawing/2014/main" id="{A0763313-7617-4313-925A-8665E8534BAB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6" b="15125"/>
          <a:stretch/>
        </p:blipFill>
        <p:spPr bwMode="auto">
          <a:xfrm>
            <a:off x="9644882" y="5988466"/>
            <a:ext cx="1047770" cy="365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536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CF012-90DE-4151-A520-6C19888E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EE831-7E93-4A49-84D4-51CA58A80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19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FBFA60-85FF-4F8C-A361-1899F2B7FE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Filament shape prediction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A943E2-FB45-4EF4-A145-B0CFA3C1E9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874" y="2239199"/>
            <a:ext cx="6171566" cy="1157097"/>
          </a:xfrm>
        </p:spPr>
        <p:txBody>
          <a:bodyPr/>
          <a:lstStyle/>
          <a:p>
            <a:r>
              <a:rPr lang="en-US" dirty="0"/>
              <a:t>Stand off distance: 0.8 mm</a:t>
            </a:r>
          </a:p>
          <a:p>
            <a:r>
              <a:rPr lang="en-US" dirty="0"/>
              <a:t>Feed rate = Scan speed = 2 mm/s</a:t>
            </a:r>
          </a:p>
          <a:p>
            <a:r>
              <a:rPr lang="en-US" dirty="0"/>
              <a:t>Assumed properties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1000 Pas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0.2 N/m</a:t>
            </a:r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EE8013DC-81D7-4297-82AF-9AE467B69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164" y="3251200"/>
            <a:ext cx="9113935" cy="27996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F465B8-A8E7-4659-9582-2AB3D2D8CB72}"/>
              </a:ext>
            </a:extLst>
          </p:cNvPr>
          <p:cNvSpPr txBox="1"/>
          <p:nvPr/>
        </p:nvSpPr>
        <p:spPr>
          <a:xfrm>
            <a:off x="9535294" y="4049001"/>
            <a:ext cx="1931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angle = 0</a:t>
            </a:r>
            <a:r>
              <a:rPr lang="en-US" baseline="30000" dirty="0"/>
              <a:t>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29DC37-E900-43C2-A71E-63CCFA07C3B8}"/>
              </a:ext>
            </a:extLst>
          </p:cNvPr>
          <p:cNvSpPr txBox="1"/>
          <p:nvPr/>
        </p:nvSpPr>
        <p:spPr>
          <a:xfrm>
            <a:off x="6014420" y="2763323"/>
            <a:ext cx="212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angle = 180</a:t>
            </a:r>
            <a:r>
              <a:rPr lang="en-US" baseline="30000" dirty="0"/>
              <a:t>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448A4D-5E61-4FF8-B8AF-6C062160BEBC}"/>
              </a:ext>
            </a:extLst>
          </p:cNvPr>
          <p:cNvCxnSpPr>
            <a:stCxn id="14" idx="1"/>
          </p:cNvCxnSpPr>
          <p:nvPr/>
        </p:nvCxnSpPr>
        <p:spPr>
          <a:xfrm flipH="1">
            <a:off x="5384800" y="2947989"/>
            <a:ext cx="629620" cy="448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A0B4B3-58A2-4846-A89F-B0656C833A9E}"/>
              </a:ext>
            </a:extLst>
          </p:cNvPr>
          <p:cNvCxnSpPr>
            <a:stCxn id="13" idx="2"/>
          </p:cNvCxnSpPr>
          <p:nvPr/>
        </p:nvCxnSpPr>
        <p:spPr>
          <a:xfrm flipH="1">
            <a:off x="9817100" y="4418333"/>
            <a:ext cx="684100" cy="407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493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01969" y="4045786"/>
            <a:ext cx="9144000" cy="723922"/>
          </a:xfrm>
        </p:spPr>
        <p:txBody>
          <a:bodyPr/>
          <a:lstStyle/>
          <a:p>
            <a:r>
              <a:rPr lang="en-US" dirty="0"/>
              <a:t>Hybrid Twin Concept </a:t>
            </a:r>
            <a:br>
              <a:rPr lang="en-US" dirty="0"/>
            </a:br>
            <a:r>
              <a:rPr lang="en-US" dirty="0"/>
              <a:t>Applied to ATL and FFF Processes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AF76B-6F9A-436C-91EE-60B56C70F4B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031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8" descr="A picture containing tool&#10;&#10;Description automatically generated">
            <a:extLst>
              <a:ext uri="{FF2B5EF4-FFF2-40B4-BE49-F238E27FC236}">
                <a16:creationId xmlns:a16="http://schemas.microsoft.com/office/drawing/2014/main" id="{02B393A2-6640-440D-BDDB-F40A7CF18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3403619"/>
            <a:ext cx="9663001" cy="2597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ECF012-90DE-4151-A520-6C19888E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EE831-7E93-4A49-84D4-51CA58A80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20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FBFA60-85FF-4F8C-A361-1899F2B7FE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Filament shape prediction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A943E2-FB45-4EF4-A145-B0CFA3C1E9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874" y="2239199"/>
            <a:ext cx="6171566" cy="1157097"/>
          </a:xfrm>
        </p:spPr>
        <p:txBody>
          <a:bodyPr/>
          <a:lstStyle/>
          <a:p>
            <a:r>
              <a:rPr lang="en-US" dirty="0"/>
              <a:t>Stand off distance: 0.3 mm</a:t>
            </a:r>
          </a:p>
          <a:p>
            <a:r>
              <a:rPr lang="en-US" dirty="0"/>
              <a:t>Feed rate = Scan speed = 2 mm/s</a:t>
            </a:r>
          </a:p>
          <a:p>
            <a:r>
              <a:rPr lang="en-US" dirty="0"/>
              <a:t>Assumed properties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1000 Pas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0.2 N/m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F465B8-A8E7-4659-9582-2AB3D2D8CB72}"/>
              </a:ext>
            </a:extLst>
          </p:cNvPr>
          <p:cNvSpPr txBox="1"/>
          <p:nvPr/>
        </p:nvSpPr>
        <p:spPr>
          <a:xfrm>
            <a:off x="9547994" y="3934701"/>
            <a:ext cx="193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Contact angle = 0</a:t>
            </a:r>
            <a:r>
              <a:rPr lang="en-US" baseline="30000" dirty="0"/>
              <a:t>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29DC37-E900-43C2-A71E-63CCFA07C3B8}"/>
              </a:ext>
            </a:extLst>
          </p:cNvPr>
          <p:cNvSpPr txBox="1"/>
          <p:nvPr/>
        </p:nvSpPr>
        <p:spPr>
          <a:xfrm>
            <a:off x="6014420" y="2763323"/>
            <a:ext cx="212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angle = 180</a:t>
            </a:r>
            <a:r>
              <a:rPr lang="en-US" baseline="30000" dirty="0"/>
              <a:t>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448A4D-5E61-4FF8-B8AF-6C062160BEBC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4787900" y="2947989"/>
            <a:ext cx="1226520" cy="708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A0B4B3-58A2-4846-A89F-B0656C833A9E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9829800" y="4304033"/>
            <a:ext cx="684100" cy="407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292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CF012-90DE-4151-A520-6C19888E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EE831-7E93-4A49-84D4-51CA58A80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21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FBFA60-85FF-4F8C-A361-1899F2B7FE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Filament shape prediction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A943E2-FB45-4EF4-A145-B0CFA3C1E9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874" y="2239199"/>
            <a:ext cx="6171566" cy="1157097"/>
          </a:xfrm>
        </p:spPr>
        <p:txBody>
          <a:bodyPr/>
          <a:lstStyle/>
          <a:p>
            <a:r>
              <a:rPr lang="en-US" dirty="0"/>
              <a:t>Preliminary comparison with experiments</a:t>
            </a:r>
          </a:p>
          <a:p>
            <a:r>
              <a:rPr lang="en-US" sz="1800" dirty="0"/>
              <a:t>Standoff distance: 0.3 mm</a:t>
            </a:r>
          </a:p>
          <a:p>
            <a:r>
              <a:rPr lang="en-US" sz="1800" dirty="0"/>
              <a:t>Feed rate = Scan speed = 7 mm/s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E99268-7C08-4F7E-8541-BA23311AB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00" y="1878172"/>
            <a:ext cx="5187408" cy="204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D8BDBC4-F956-4077-BD6F-F6FCFCD9B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04" y="4116295"/>
            <a:ext cx="5187408" cy="204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B1C559-4BCC-4F4B-97ED-970F1CD70481}"/>
              </a:ext>
            </a:extLst>
          </p:cNvPr>
          <p:cNvSpPr txBox="1"/>
          <p:nvPr/>
        </p:nvSpPr>
        <p:spPr>
          <a:xfrm>
            <a:off x="6407027" y="5767674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Width:6.1 mm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FF66C-9653-4C6A-A2AD-E80D97D2AFEF}"/>
              </a:ext>
            </a:extLst>
          </p:cNvPr>
          <p:cNvSpPr txBox="1"/>
          <p:nvPr/>
        </p:nvSpPr>
        <p:spPr>
          <a:xfrm>
            <a:off x="6407027" y="3551382"/>
            <a:ext cx="16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Height: 0.4 mm</a:t>
            </a:r>
          </a:p>
        </p:txBody>
      </p:sp>
      <p:pic>
        <p:nvPicPr>
          <p:cNvPr id="17" name="Imagen 22">
            <a:extLst>
              <a:ext uri="{FF2B5EF4-FFF2-40B4-BE49-F238E27FC236}">
                <a16:creationId xmlns:a16="http://schemas.microsoft.com/office/drawing/2014/main" id="{CF7A7654-935D-4E0A-8607-47060F4130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39" t="21794" r="26275" b="10102"/>
          <a:stretch/>
        </p:blipFill>
        <p:spPr>
          <a:xfrm>
            <a:off x="936173" y="3429000"/>
            <a:ext cx="3820676" cy="272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14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EAC6CD-A54D-E243-BD5C-12D379846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3" y="486000"/>
            <a:ext cx="8034336" cy="365126"/>
          </a:xfrm>
        </p:spPr>
        <p:txBody>
          <a:bodyPr/>
          <a:lstStyle/>
          <a:p>
            <a:r>
              <a:rPr lang="en-US" dirty="0"/>
              <a:t>FFF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E8F2949-3D4A-CA48-B343-49E2EC7F9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9600" y="6310800"/>
            <a:ext cx="2743200" cy="365125"/>
          </a:xfrm>
        </p:spPr>
        <p:txBody>
          <a:bodyPr/>
          <a:lstStyle/>
          <a:p>
            <a:fld id="{BBC95AA2-3B59-4831-8BC6-006282D7F8BD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14" name="Screen 2021-09-24 13-43-46-422" descr="Screen 2021-09-24 13-43-46-422">
            <a:hlinkClick r:id="" action="ppaction://media"/>
            <a:extLst>
              <a:ext uri="{FF2B5EF4-FFF2-40B4-BE49-F238E27FC236}">
                <a16:creationId xmlns:a16="http://schemas.microsoft.com/office/drawing/2014/main" id="{E76BB496-2A38-A045-8BD5-93A1449CC8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9061" y="1179708"/>
            <a:ext cx="9455150" cy="449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7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01">
            <a:extLst>
              <a:ext uri="{FF2B5EF4-FFF2-40B4-BE49-F238E27FC236}">
                <a16:creationId xmlns:a16="http://schemas.microsoft.com/office/drawing/2014/main" id="{815C7F46-B5EA-47FD-A45E-933BBB212C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45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02">
            <a:extLst>
              <a:ext uri="{FF2B5EF4-FFF2-40B4-BE49-F238E27FC236}">
                <a16:creationId xmlns:a16="http://schemas.microsoft.com/office/drawing/2014/main" id="{63678057-5A40-4CD0-9476-D717508439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46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03">
            <a:extLst>
              <a:ext uri="{FF2B5EF4-FFF2-40B4-BE49-F238E27FC236}">
                <a16:creationId xmlns:a16="http://schemas.microsoft.com/office/drawing/2014/main" id="{EC0FB473-10C2-4EAE-9961-68A37775E1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43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04">
            <a:extLst>
              <a:ext uri="{FF2B5EF4-FFF2-40B4-BE49-F238E27FC236}">
                <a16:creationId xmlns:a16="http://schemas.microsoft.com/office/drawing/2014/main" id="{5E11F0C6-AB0C-4F4D-8635-1D70C63A5A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62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05">
            <a:extLst>
              <a:ext uri="{FF2B5EF4-FFF2-40B4-BE49-F238E27FC236}">
                <a16:creationId xmlns:a16="http://schemas.microsoft.com/office/drawing/2014/main" id="{7C3F339D-F39D-4F21-BB4C-6B2190DB0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93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06">
            <a:extLst>
              <a:ext uri="{FF2B5EF4-FFF2-40B4-BE49-F238E27FC236}">
                <a16:creationId xmlns:a16="http://schemas.microsoft.com/office/drawing/2014/main" id="{145D1B82-4E54-4A0E-8112-2ADA6C2B1C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3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07">
            <a:extLst>
              <a:ext uri="{FF2B5EF4-FFF2-40B4-BE49-F238E27FC236}">
                <a16:creationId xmlns:a16="http://schemas.microsoft.com/office/drawing/2014/main" id="{A4E9FF93-F6E6-4C2D-B942-191C4AF534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70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146E8-C7BB-4A7D-830B-B45A5F038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67D89B-0B08-4437-9121-87B446A04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3</a:t>
            </a:fld>
            <a:endParaRPr lang="en-GB"/>
          </a:p>
        </p:txBody>
      </p:sp>
      <p:sp>
        <p:nvSpPr>
          <p:cNvPr id="11" name="Ellipse 27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985918DA-4CB5-48CE-8887-E622CAC6FF1B}"/>
              </a:ext>
            </a:extLst>
          </p:cNvPr>
          <p:cNvSpPr>
            <a:spLocks noChangeAspect="1"/>
          </p:cNvSpPr>
          <p:nvPr/>
        </p:nvSpPr>
        <p:spPr>
          <a:xfrm>
            <a:off x="4393330" y="3856937"/>
            <a:ext cx="1836000" cy="1836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Virtual Twin</a:t>
            </a:r>
          </a:p>
        </p:txBody>
      </p:sp>
      <p:sp>
        <p:nvSpPr>
          <p:cNvPr id="12" name="Textfeld 28">
            <a:extLst>
              <a:ext uri="{FF2B5EF4-FFF2-40B4-BE49-F238E27FC236}">
                <a16:creationId xmlns:a16="http://schemas.microsoft.com/office/drawing/2014/main" id="{A2E1F086-CCBD-4863-AB54-1B739EC54AA7}"/>
              </a:ext>
            </a:extLst>
          </p:cNvPr>
          <p:cNvSpPr txBox="1"/>
          <p:nvPr/>
        </p:nvSpPr>
        <p:spPr>
          <a:xfrm>
            <a:off x="3961690" y="5737418"/>
            <a:ext cx="67108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is the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connection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 between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Virtual &amp; Digital Twin</a:t>
            </a:r>
          </a:p>
          <a:p>
            <a:pPr marL="361950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provides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71BA"/>
                </a:solidFill>
                <a:effectLst/>
                <a:uLnTx/>
                <a:uFillTx/>
              </a:rPr>
              <a:t>real time solutions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for occurring problems and issues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</a:b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based on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A5D5E">
                    <a:lumMod val="75000"/>
                  </a:srgbClr>
                </a:solidFill>
                <a:effectLst/>
                <a:uLnTx/>
                <a:uFillTx/>
              </a:rPr>
              <a:t>measured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data, predictive models and right decisions	</a:t>
            </a:r>
          </a:p>
        </p:txBody>
      </p:sp>
      <p:sp>
        <p:nvSpPr>
          <p:cNvPr id="13" name="Pfeil nach links 29">
            <a:extLst>
              <a:ext uri="{FF2B5EF4-FFF2-40B4-BE49-F238E27FC236}">
                <a16:creationId xmlns:a16="http://schemas.microsoft.com/office/drawing/2014/main" id="{9CFCB44C-24B5-495F-8C7F-D7F84B207E27}"/>
              </a:ext>
            </a:extLst>
          </p:cNvPr>
          <p:cNvSpPr/>
          <p:nvPr/>
        </p:nvSpPr>
        <p:spPr>
          <a:xfrm rot="12648190">
            <a:off x="659929" y="3114838"/>
            <a:ext cx="4247705" cy="903936"/>
          </a:xfrm>
          <a:prstGeom prst="leftArrow">
            <a:avLst/>
          </a:prstGeom>
          <a:gradFill rotWithShape="1">
            <a:gsLst>
              <a:gs pos="0">
                <a:srgbClr val="0071BA">
                  <a:tint val="100000"/>
                  <a:shade val="100000"/>
                  <a:satMod val="130000"/>
                </a:srgbClr>
              </a:gs>
              <a:gs pos="100000">
                <a:srgbClr val="0071B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0071B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Ellipse 30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F74E057A-3D3A-4515-9AC7-F79EF2639FF9}"/>
              </a:ext>
            </a:extLst>
          </p:cNvPr>
          <p:cNvSpPr>
            <a:spLocks noChangeAspect="1"/>
          </p:cNvSpPr>
          <p:nvPr/>
        </p:nvSpPr>
        <p:spPr>
          <a:xfrm>
            <a:off x="288557" y="1607267"/>
            <a:ext cx="1836000" cy="1836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BBC2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Virtual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BBC2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Prototyping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BBC2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feld 31">
            <a:extLst>
              <a:ext uri="{FF2B5EF4-FFF2-40B4-BE49-F238E27FC236}">
                <a16:creationId xmlns:a16="http://schemas.microsoft.com/office/drawing/2014/main" id="{787CAA60-9009-4C90-A6B5-B5BFC0AAEBD7}"/>
              </a:ext>
            </a:extLst>
          </p:cNvPr>
          <p:cNvSpPr txBox="1"/>
          <p:nvPr/>
        </p:nvSpPr>
        <p:spPr>
          <a:xfrm>
            <a:off x="815771" y="4608000"/>
            <a:ext cx="3384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marR="0" lvl="1" indent="-17462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Virtual Analysis in REAL TIME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which:</a:t>
            </a:r>
          </a:p>
          <a:p>
            <a:pPr marL="542925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take into account the real physics</a:t>
            </a:r>
          </a:p>
          <a:p>
            <a:pPr marL="542925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are predictive and validated</a:t>
            </a:r>
          </a:p>
          <a:p>
            <a:pPr marL="542925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use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specific techniques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– like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71BA"/>
                </a:solidFill>
                <a:effectLst/>
                <a:uLnTx/>
                <a:uFillTx/>
              </a:rPr>
              <a:t>system simulation, model order reduction or machine learning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 - to be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applicable in real time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	</a:t>
            </a:r>
          </a:p>
        </p:txBody>
      </p:sp>
      <p:sp>
        <p:nvSpPr>
          <p:cNvPr id="16" name="Textfeld 32">
            <a:extLst>
              <a:ext uri="{FF2B5EF4-FFF2-40B4-BE49-F238E27FC236}">
                <a16:creationId xmlns:a16="http://schemas.microsoft.com/office/drawing/2014/main" id="{619F55AB-6EC1-4CDE-AA01-A02C77F717DD}"/>
              </a:ext>
            </a:extLst>
          </p:cNvPr>
          <p:cNvSpPr txBox="1"/>
          <p:nvPr/>
        </p:nvSpPr>
        <p:spPr>
          <a:xfrm>
            <a:off x="8440784" y="4608000"/>
            <a:ext cx="3286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marR="0" lvl="1" indent="-17462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Data Driven Analysis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which:</a:t>
            </a:r>
          </a:p>
          <a:p>
            <a:pPr marL="542925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is based on many sensors or devices</a:t>
            </a:r>
          </a:p>
          <a:p>
            <a:pPr marL="542925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has an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enormous size</a:t>
            </a:r>
          </a:p>
          <a:p>
            <a:pPr marL="542925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is used for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data analytics</a:t>
            </a:r>
          </a:p>
          <a:p>
            <a:pPr marL="542925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use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specific techniques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– like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71BA"/>
                </a:solidFill>
                <a:effectLst/>
                <a:uLnTx/>
                <a:uFillTx/>
              </a:rPr>
              <a:t>system simulation or machine learning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- to be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applicable in real time</a:t>
            </a:r>
          </a:p>
        </p:txBody>
      </p:sp>
      <p:sp>
        <p:nvSpPr>
          <p:cNvPr id="17" name="Textfeld 33">
            <a:extLst>
              <a:ext uri="{FF2B5EF4-FFF2-40B4-BE49-F238E27FC236}">
                <a16:creationId xmlns:a16="http://schemas.microsoft.com/office/drawing/2014/main" id="{96CA6477-6BC8-4B72-948F-BF7504458877}"/>
              </a:ext>
            </a:extLst>
          </p:cNvPr>
          <p:cNvSpPr txBox="1"/>
          <p:nvPr/>
        </p:nvSpPr>
        <p:spPr>
          <a:xfrm>
            <a:off x="4661814" y="1782863"/>
            <a:ext cx="27112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marR="0" lvl="1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The Hybrid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Twin</a:t>
            </a:r>
            <a:r>
              <a:rPr kumimoji="0" lang="en-US" sz="2400" b="1" i="0" u="none" strike="noStrike" kern="0" cap="none" spc="0" normalizeH="0" baseline="30000" noProof="0" dirty="0" err="1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TM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E84E0F"/>
              </a:solidFill>
              <a:effectLst/>
              <a:uLnTx/>
              <a:uFillTx/>
            </a:endParaRPr>
          </a:p>
          <a:p>
            <a:pPr marL="180975" marR="0" lvl="2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</a:rPr>
              <a:t>	</a:t>
            </a:r>
          </a:p>
        </p:txBody>
      </p:sp>
      <p:sp>
        <p:nvSpPr>
          <p:cNvPr id="18" name="Ellipse 34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5D004454-B5A1-4B64-902A-7BE1701204C2}"/>
              </a:ext>
            </a:extLst>
          </p:cNvPr>
          <p:cNvSpPr>
            <a:spLocks noChangeAspect="1"/>
          </p:cNvSpPr>
          <p:nvPr/>
        </p:nvSpPr>
        <p:spPr>
          <a:xfrm>
            <a:off x="6173209" y="3817496"/>
            <a:ext cx="1836000" cy="1836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 Twin</a:t>
            </a:r>
          </a:p>
        </p:txBody>
      </p:sp>
      <p:sp>
        <p:nvSpPr>
          <p:cNvPr id="19" name="Ellipse 3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7BCBAC75-0C16-4E1D-A97F-4B2AC704C22D}"/>
              </a:ext>
            </a:extLst>
          </p:cNvPr>
          <p:cNvSpPr>
            <a:spLocks noChangeAspect="1"/>
          </p:cNvSpPr>
          <p:nvPr/>
        </p:nvSpPr>
        <p:spPr>
          <a:xfrm>
            <a:off x="3024000" y="2574838"/>
            <a:ext cx="1440000" cy="1440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71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Model</a:t>
            </a:r>
          </a:p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71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Simulation of Full System in Usage 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71B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Grafik 36">
            <a:extLst>
              <a:ext uri="{FF2B5EF4-FFF2-40B4-BE49-F238E27FC236}">
                <a16:creationId xmlns:a16="http://schemas.microsoft.com/office/drawing/2014/main" id="{E3ADCB56-36B7-482C-B873-F8674A737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123" y="2181992"/>
            <a:ext cx="2340000" cy="2340000"/>
          </a:xfrm>
          <a:prstGeom prst="rect">
            <a:avLst/>
          </a:prstGeom>
        </p:spPr>
      </p:pic>
      <p:sp>
        <p:nvSpPr>
          <p:cNvPr id="21" name="Ellipse 37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DCBAA23D-5C19-4187-A723-CE5767DE595B}"/>
              </a:ext>
            </a:extLst>
          </p:cNvPr>
          <p:cNvSpPr>
            <a:spLocks noChangeAspect="1"/>
          </p:cNvSpPr>
          <p:nvPr/>
        </p:nvSpPr>
        <p:spPr>
          <a:xfrm>
            <a:off x="1574496" y="3186838"/>
            <a:ext cx="1440000" cy="1440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BBC2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Smart Virtual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BBC2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Prototyping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BBC2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Grafik 38">
            <a:extLst>
              <a:ext uri="{FF2B5EF4-FFF2-40B4-BE49-F238E27FC236}">
                <a16:creationId xmlns:a16="http://schemas.microsoft.com/office/drawing/2014/main" id="{7516790E-EB64-40BD-812D-FB1F9A670B77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rgbClr val="BBC2C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795209" y="4096833"/>
            <a:ext cx="756000" cy="720000"/>
          </a:xfrm>
          <a:prstGeom prst="rect">
            <a:avLst/>
          </a:prstGeom>
        </p:spPr>
      </p:pic>
      <p:sp>
        <p:nvSpPr>
          <p:cNvPr id="23" name="Textfeld 39">
            <a:extLst>
              <a:ext uri="{FF2B5EF4-FFF2-40B4-BE49-F238E27FC236}">
                <a16:creationId xmlns:a16="http://schemas.microsoft.com/office/drawing/2014/main" id="{EB548EA0-F9D6-4010-80A6-C78B2C6A6F86}"/>
              </a:ext>
            </a:extLst>
          </p:cNvPr>
          <p:cNvSpPr txBox="1"/>
          <p:nvPr/>
        </p:nvSpPr>
        <p:spPr>
          <a:xfrm>
            <a:off x="1681366" y="1593660"/>
            <a:ext cx="33316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marR="0" lvl="1" indent="-17462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Virtual Analysis based on Simulation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 which:</a:t>
            </a:r>
          </a:p>
          <a:p>
            <a:pPr marL="542925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take into account the real physics </a:t>
            </a:r>
          </a:p>
          <a:p>
            <a:pPr marL="542925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are repeatable and numerical stable  </a:t>
            </a:r>
          </a:p>
          <a:p>
            <a:pPr marL="542925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are predictive and validated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	</a:t>
            </a:r>
          </a:p>
        </p:txBody>
      </p:sp>
      <p:sp>
        <p:nvSpPr>
          <p:cNvPr id="24" name="Pfeil nach links 40">
            <a:extLst>
              <a:ext uri="{FF2B5EF4-FFF2-40B4-BE49-F238E27FC236}">
                <a16:creationId xmlns:a16="http://schemas.microsoft.com/office/drawing/2014/main" id="{41C89BCC-4B18-41C8-98FB-C66EC4D17103}"/>
              </a:ext>
            </a:extLst>
          </p:cNvPr>
          <p:cNvSpPr/>
          <p:nvPr/>
        </p:nvSpPr>
        <p:spPr>
          <a:xfrm rot="8951810" flipH="1">
            <a:off x="7438783" y="3114838"/>
            <a:ext cx="4247705" cy="903936"/>
          </a:xfrm>
          <a:prstGeom prst="leftArrow">
            <a:avLst/>
          </a:prstGeom>
          <a:gradFill rotWithShape="1">
            <a:gsLst>
              <a:gs pos="0">
                <a:srgbClr val="0071BA">
                  <a:tint val="100000"/>
                  <a:shade val="100000"/>
                  <a:satMod val="130000"/>
                </a:srgbClr>
              </a:gs>
              <a:gs pos="100000">
                <a:srgbClr val="0071B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0071B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Ellipse 41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DE46825A-5969-495B-9C48-DB47DA388396}"/>
              </a:ext>
            </a:extLst>
          </p:cNvPr>
          <p:cNvSpPr>
            <a:spLocks noChangeAspect="1"/>
          </p:cNvSpPr>
          <p:nvPr/>
        </p:nvSpPr>
        <p:spPr>
          <a:xfrm>
            <a:off x="10181853" y="1410542"/>
            <a:ext cx="1836000" cy="1836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BBC2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 Data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BBC2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Components, Parts, Cars, Machines, … in Usage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BBC2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llipse 42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F63E4759-9EBF-45F7-A06C-11DA011C1C54}"/>
              </a:ext>
            </a:extLst>
          </p:cNvPr>
          <p:cNvSpPr>
            <a:spLocks noChangeAspect="1"/>
          </p:cNvSpPr>
          <p:nvPr/>
        </p:nvSpPr>
        <p:spPr>
          <a:xfrm>
            <a:off x="9504000" y="3186838"/>
            <a:ext cx="1440000" cy="1440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</a:t>
            </a:r>
            <a:b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Analytics </a:t>
            </a:r>
          </a:p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</a:t>
            </a:r>
            <a:b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Machine</a:t>
            </a:r>
            <a:b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Learning</a:t>
            </a:r>
          </a:p>
        </p:txBody>
      </p:sp>
      <p:sp>
        <p:nvSpPr>
          <p:cNvPr id="27" name="Ellipse 43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4BC0CDB8-72DA-47A7-A80C-FF832A7A9A99}"/>
              </a:ext>
            </a:extLst>
          </p:cNvPr>
          <p:cNvSpPr>
            <a:spLocks noChangeAspect="1"/>
          </p:cNvSpPr>
          <p:nvPr/>
        </p:nvSpPr>
        <p:spPr>
          <a:xfrm>
            <a:off x="8064000" y="2574838"/>
            <a:ext cx="1440000" cy="1440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71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Model</a:t>
            </a:r>
          </a:p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71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Simulation of Full System in Usage 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71B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feld 44">
            <a:extLst>
              <a:ext uri="{FF2B5EF4-FFF2-40B4-BE49-F238E27FC236}">
                <a16:creationId xmlns:a16="http://schemas.microsoft.com/office/drawing/2014/main" id="{A2F21D01-499F-4AE2-8DC6-EDC9F1762D2E}"/>
              </a:ext>
            </a:extLst>
          </p:cNvPr>
          <p:cNvSpPr txBox="1"/>
          <p:nvPr/>
        </p:nvSpPr>
        <p:spPr>
          <a:xfrm>
            <a:off x="7293431" y="1590785"/>
            <a:ext cx="3370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marR="0" lvl="1" indent="-17462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Real Life Application 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which:</a:t>
            </a:r>
          </a:p>
          <a:p>
            <a:pPr marL="542925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provides problems &amp; issue in usage</a:t>
            </a:r>
          </a:p>
          <a:p>
            <a:pPr marL="542925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deliverers a huge amount of information</a:t>
            </a:r>
          </a:p>
          <a:p>
            <a:pPr marL="542925" marR="0" lvl="2" indent="-180975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may provide unexpected responses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6804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21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08">
            <a:extLst>
              <a:ext uri="{FF2B5EF4-FFF2-40B4-BE49-F238E27FC236}">
                <a16:creationId xmlns:a16="http://schemas.microsoft.com/office/drawing/2014/main" id="{C30FCB88-EBAE-48A9-9447-BA4EAF1D08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22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09">
            <a:extLst>
              <a:ext uri="{FF2B5EF4-FFF2-40B4-BE49-F238E27FC236}">
                <a16:creationId xmlns:a16="http://schemas.microsoft.com/office/drawing/2014/main" id="{B8520ACD-8AAC-4203-B9B5-634C2AFB34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60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10">
            <a:extLst>
              <a:ext uri="{FF2B5EF4-FFF2-40B4-BE49-F238E27FC236}">
                <a16:creationId xmlns:a16="http://schemas.microsoft.com/office/drawing/2014/main" id="{C8A40757-B2B9-4F00-8D34-1E7E252225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17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11">
            <a:extLst>
              <a:ext uri="{FF2B5EF4-FFF2-40B4-BE49-F238E27FC236}">
                <a16:creationId xmlns:a16="http://schemas.microsoft.com/office/drawing/2014/main" id="{D9F54F4F-9747-4110-8347-70E90BA779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99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12">
            <a:extLst>
              <a:ext uri="{FF2B5EF4-FFF2-40B4-BE49-F238E27FC236}">
                <a16:creationId xmlns:a16="http://schemas.microsoft.com/office/drawing/2014/main" id="{0918AE67-28F0-4661-9AD7-33FC36AE68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12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13">
            <a:extLst>
              <a:ext uri="{FF2B5EF4-FFF2-40B4-BE49-F238E27FC236}">
                <a16:creationId xmlns:a16="http://schemas.microsoft.com/office/drawing/2014/main" id="{20337B3A-FFAF-4E6F-97A8-6594545CCA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02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14">
            <a:extLst>
              <a:ext uri="{FF2B5EF4-FFF2-40B4-BE49-F238E27FC236}">
                <a16:creationId xmlns:a16="http://schemas.microsoft.com/office/drawing/2014/main" id="{9B39116C-697D-4380-AB25-BF04B3D183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14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15">
            <a:extLst>
              <a:ext uri="{FF2B5EF4-FFF2-40B4-BE49-F238E27FC236}">
                <a16:creationId xmlns:a16="http://schemas.microsoft.com/office/drawing/2014/main" id="{79BEA732-1D11-4616-BE41-927A97DA61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54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16">
            <a:extLst>
              <a:ext uri="{FF2B5EF4-FFF2-40B4-BE49-F238E27FC236}">
                <a16:creationId xmlns:a16="http://schemas.microsoft.com/office/drawing/2014/main" id="{58803320-EF63-40D2-8CBE-5FEA11FD83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82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17">
            <a:extLst>
              <a:ext uri="{FF2B5EF4-FFF2-40B4-BE49-F238E27FC236}">
                <a16:creationId xmlns:a16="http://schemas.microsoft.com/office/drawing/2014/main" id="{28B2389D-F09C-4AA5-9CDE-5C29193C09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2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EAC6CD-A54D-E243-BD5C-12D379846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464" y="362432"/>
            <a:ext cx="8034336" cy="365126"/>
          </a:xfrm>
        </p:spPr>
        <p:txBody>
          <a:bodyPr/>
          <a:lstStyle/>
          <a:p>
            <a:r>
              <a:rPr lang="en-US" dirty="0"/>
              <a:t>Properties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E8F2949-3D4A-CA48-B343-49E2EC7F9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4</a:t>
            </a:fld>
            <a:endParaRPr lang="en-GB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21B7EFC-DB0E-0249-B3FA-E450F500D0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Specification of material parameters with their intrinsic variability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C15C3EE-7034-D740-81CC-4DB40AD20E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441F8847-0A79-8A4C-8BD9-5D28C8F4FC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1634" y="2937485"/>
            <a:ext cx="6171566" cy="1542048"/>
          </a:xfrm>
        </p:spPr>
        <p:txBody>
          <a:bodyPr/>
          <a:lstStyle/>
          <a:p>
            <a:r>
              <a:rPr lang="en-US" dirty="0"/>
              <a:t>Material viscosity (and its </a:t>
            </a:r>
            <a:r>
              <a:rPr lang="en-US" dirty="0" err="1"/>
              <a:t>termo</a:t>
            </a:r>
            <a:r>
              <a:rPr lang="en-US" dirty="0"/>
              <a:t>-dependency)</a:t>
            </a:r>
          </a:p>
          <a:p>
            <a:r>
              <a:rPr lang="en-US" dirty="0"/>
              <a:t>Thermal properties (and their </a:t>
            </a:r>
            <a:r>
              <a:rPr lang="en-US" dirty="0" err="1"/>
              <a:t>termo</a:t>
            </a:r>
            <a:r>
              <a:rPr lang="en-US" dirty="0"/>
              <a:t>-dependencies)</a:t>
            </a:r>
          </a:p>
          <a:p>
            <a:r>
              <a:rPr lang="en-US" dirty="0"/>
              <a:t>Geometrical properties</a:t>
            </a:r>
          </a:p>
          <a:p>
            <a:r>
              <a:rPr lang="en-US" b="1" dirty="0"/>
              <a:t>Surface descriptors</a:t>
            </a:r>
          </a:p>
        </p:txBody>
      </p:sp>
      <p:pic>
        <p:nvPicPr>
          <p:cNvPr id="11" name="Image 10" descr="Une image contenant texte, intérieur, équipement électronique, ordinateur&#10;&#10;Description générée automatiquement">
            <a:extLst>
              <a:ext uri="{FF2B5EF4-FFF2-40B4-BE49-F238E27FC236}">
                <a16:creationId xmlns:a16="http://schemas.microsoft.com/office/drawing/2014/main" id="{EDD7E6A5-15A2-3E49-A612-C15774A56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3" y="3797458"/>
            <a:ext cx="6517078" cy="29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67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18">
            <a:extLst>
              <a:ext uri="{FF2B5EF4-FFF2-40B4-BE49-F238E27FC236}">
                <a16:creationId xmlns:a16="http://schemas.microsoft.com/office/drawing/2014/main" id="{DD80A5BD-C308-4035-823B-8808A9B9B8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0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19">
            <a:extLst>
              <a:ext uri="{FF2B5EF4-FFF2-40B4-BE49-F238E27FC236}">
                <a16:creationId xmlns:a16="http://schemas.microsoft.com/office/drawing/2014/main" id="{FA646C81-94D6-45EA-A3C1-72E240BF6F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65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20">
            <a:extLst>
              <a:ext uri="{FF2B5EF4-FFF2-40B4-BE49-F238E27FC236}">
                <a16:creationId xmlns:a16="http://schemas.microsoft.com/office/drawing/2014/main" id="{E1FA279F-A008-4637-87B8-7E84C8251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1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21">
            <a:extLst>
              <a:ext uri="{FF2B5EF4-FFF2-40B4-BE49-F238E27FC236}">
                <a16:creationId xmlns:a16="http://schemas.microsoft.com/office/drawing/2014/main" id="{C138837B-60A3-4626-94B1-8CDBDBD2C7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7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22">
            <a:extLst>
              <a:ext uri="{FF2B5EF4-FFF2-40B4-BE49-F238E27FC236}">
                <a16:creationId xmlns:a16="http://schemas.microsoft.com/office/drawing/2014/main" id="{B6F9C7B9-2514-4A95-808C-00A74AE4CF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081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23">
            <a:extLst>
              <a:ext uri="{FF2B5EF4-FFF2-40B4-BE49-F238E27FC236}">
                <a16:creationId xmlns:a16="http://schemas.microsoft.com/office/drawing/2014/main" id="{D72B65D3-9DD0-4B54-BDD1-0FE61CE32A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40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24">
            <a:extLst>
              <a:ext uri="{FF2B5EF4-FFF2-40B4-BE49-F238E27FC236}">
                <a16:creationId xmlns:a16="http://schemas.microsoft.com/office/drawing/2014/main" id="{2DAA0112-E860-466E-B9FE-A13A08693E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965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25">
            <a:extLst>
              <a:ext uri="{FF2B5EF4-FFF2-40B4-BE49-F238E27FC236}">
                <a16:creationId xmlns:a16="http://schemas.microsoft.com/office/drawing/2014/main" id="{7D2E7F5A-1E65-40C5-B59D-6CE860D531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310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26">
            <a:extLst>
              <a:ext uri="{FF2B5EF4-FFF2-40B4-BE49-F238E27FC236}">
                <a16:creationId xmlns:a16="http://schemas.microsoft.com/office/drawing/2014/main" id="{D766C2D1-9A25-4302-B418-113C2416E5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06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27">
            <a:extLst>
              <a:ext uri="{FF2B5EF4-FFF2-40B4-BE49-F238E27FC236}">
                <a16:creationId xmlns:a16="http://schemas.microsoft.com/office/drawing/2014/main" id="{AF3EBBE1-3284-4A53-8DE6-56C7F78163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05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9A46F4-D5D3-E240-BE9E-4134E9AD4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DD28FAD-80C0-5A49-AF4C-533F675A5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5</a:t>
            </a:fld>
            <a:endParaRPr lang="en-GB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F88767B-9A90-1246-ACC4-38704DFCF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116" y="1207142"/>
            <a:ext cx="7601663" cy="474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536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28">
            <a:extLst>
              <a:ext uri="{FF2B5EF4-FFF2-40B4-BE49-F238E27FC236}">
                <a16:creationId xmlns:a16="http://schemas.microsoft.com/office/drawing/2014/main" id="{B3D34A46-B083-4CB7-B07A-119145C767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20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29">
            <a:extLst>
              <a:ext uri="{FF2B5EF4-FFF2-40B4-BE49-F238E27FC236}">
                <a16:creationId xmlns:a16="http://schemas.microsoft.com/office/drawing/2014/main" id="{A0CCC810-A4B6-44C8-AA8D-C1EA5C3759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14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30">
            <a:extLst>
              <a:ext uri="{FF2B5EF4-FFF2-40B4-BE49-F238E27FC236}">
                <a16:creationId xmlns:a16="http://schemas.microsoft.com/office/drawing/2014/main" id="{6EEAF407-6B94-46D7-BD41-0E9D37BC93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685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31">
            <a:extLst>
              <a:ext uri="{FF2B5EF4-FFF2-40B4-BE49-F238E27FC236}">
                <a16:creationId xmlns:a16="http://schemas.microsoft.com/office/drawing/2014/main" id="{5871592C-0BFD-4AD4-ABB4-515E5B8E60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14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32">
            <a:extLst>
              <a:ext uri="{FF2B5EF4-FFF2-40B4-BE49-F238E27FC236}">
                <a16:creationId xmlns:a16="http://schemas.microsoft.com/office/drawing/2014/main" id="{C22AAB55-AB1B-4970-8717-D9F478225E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934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33">
            <a:extLst>
              <a:ext uri="{FF2B5EF4-FFF2-40B4-BE49-F238E27FC236}">
                <a16:creationId xmlns:a16="http://schemas.microsoft.com/office/drawing/2014/main" id="{B3BBA3B2-746C-4E9E-9DD6-0549953C5B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209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34">
            <a:extLst>
              <a:ext uri="{FF2B5EF4-FFF2-40B4-BE49-F238E27FC236}">
                <a16:creationId xmlns:a16="http://schemas.microsoft.com/office/drawing/2014/main" id="{4C3B6213-74FF-4D1F-B20C-83C12B1446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491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35">
            <a:extLst>
              <a:ext uri="{FF2B5EF4-FFF2-40B4-BE49-F238E27FC236}">
                <a16:creationId xmlns:a16="http://schemas.microsoft.com/office/drawing/2014/main" id="{685966EF-B1E7-4475-815B-1EF8BD2D99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237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36">
            <a:extLst>
              <a:ext uri="{FF2B5EF4-FFF2-40B4-BE49-F238E27FC236}">
                <a16:creationId xmlns:a16="http://schemas.microsoft.com/office/drawing/2014/main" id="{1BB409E0-D7C4-4B79-B4D0-29B791EFB2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463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37">
            <a:extLst>
              <a:ext uri="{FF2B5EF4-FFF2-40B4-BE49-F238E27FC236}">
                <a16:creationId xmlns:a16="http://schemas.microsoft.com/office/drawing/2014/main" id="{E0C43380-F604-4C30-8FE9-1A51AA578C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21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81117FE-63DA-564D-941C-83632205A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6</a:t>
            </a:fld>
            <a:endParaRPr lang="en-GB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4D475FC-B368-8E47-AD95-6362E9BF0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570" y="1296137"/>
            <a:ext cx="5539023" cy="5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705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38">
            <a:extLst>
              <a:ext uri="{FF2B5EF4-FFF2-40B4-BE49-F238E27FC236}">
                <a16:creationId xmlns:a16="http://schemas.microsoft.com/office/drawing/2014/main" id="{8FF0D2B6-644A-4858-BB19-0439FE4449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428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39">
            <a:extLst>
              <a:ext uri="{FF2B5EF4-FFF2-40B4-BE49-F238E27FC236}">
                <a16:creationId xmlns:a16="http://schemas.microsoft.com/office/drawing/2014/main" id="{3CA2B967-710F-4C68-B5CD-E0B70BE5B6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162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40">
            <a:extLst>
              <a:ext uri="{FF2B5EF4-FFF2-40B4-BE49-F238E27FC236}">
                <a16:creationId xmlns:a16="http://schemas.microsoft.com/office/drawing/2014/main" id="{508379E6-6DBA-4A65-9661-01A3A2EA2A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504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41">
            <a:extLst>
              <a:ext uri="{FF2B5EF4-FFF2-40B4-BE49-F238E27FC236}">
                <a16:creationId xmlns:a16="http://schemas.microsoft.com/office/drawing/2014/main" id="{C00A42B0-7316-425B-9428-A70DCBA4E1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827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42">
            <a:extLst>
              <a:ext uri="{FF2B5EF4-FFF2-40B4-BE49-F238E27FC236}">
                <a16:creationId xmlns:a16="http://schemas.microsoft.com/office/drawing/2014/main" id="{401E61B2-837C-4E4F-A54C-1F588DDD5E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223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43">
            <a:extLst>
              <a:ext uri="{FF2B5EF4-FFF2-40B4-BE49-F238E27FC236}">
                <a16:creationId xmlns:a16="http://schemas.microsoft.com/office/drawing/2014/main" id="{A1E2C411-0635-4839-9BB2-445018A1D7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479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44">
            <a:extLst>
              <a:ext uri="{FF2B5EF4-FFF2-40B4-BE49-F238E27FC236}">
                <a16:creationId xmlns:a16="http://schemas.microsoft.com/office/drawing/2014/main" id="{F1DE473D-B471-4DB9-818E-2F7D4E6579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069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45">
            <a:extLst>
              <a:ext uri="{FF2B5EF4-FFF2-40B4-BE49-F238E27FC236}">
                <a16:creationId xmlns:a16="http://schemas.microsoft.com/office/drawing/2014/main" id="{50F764D9-BE5B-48F0-88DE-B875D27BB8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418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46">
            <a:extLst>
              <a:ext uri="{FF2B5EF4-FFF2-40B4-BE49-F238E27FC236}">
                <a16:creationId xmlns:a16="http://schemas.microsoft.com/office/drawing/2014/main" id="{973AE318-388D-4F4D-B987-BB8D6E64A7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756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47">
            <a:extLst>
              <a:ext uri="{FF2B5EF4-FFF2-40B4-BE49-F238E27FC236}">
                <a16:creationId xmlns:a16="http://schemas.microsoft.com/office/drawing/2014/main" id="{2C621FD4-4603-47DC-8CD5-528A864328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08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E89238-6887-9A40-AE20-FFD8994BD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7</a:t>
            </a:fld>
            <a:endParaRPr lang="en-GB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4B3CEE84-1A5C-4F49-A97A-582F6374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3" y="486000"/>
            <a:ext cx="8034336" cy="365126"/>
          </a:xfrm>
        </p:spPr>
        <p:txBody>
          <a:bodyPr/>
          <a:lstStyle/>
          <a:p>
            <a:r>
              <a:rPr lang="fr-FR" dirty="0"/>
              <a:t> TDA 1D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D86DE0-CDD5-9A44-BFBB-A839D6114446}"/>
              </a:ext>
            </a:extLst>
          </p:cNvPr>
          <p:cNvSpPr/>
          <p:nvPr/>
        </p:nvSpPr>
        <p:spPr>
          <a:xfrm>
            <a:off x="-128088" y="7952961"/>
            <a:ext cx="2421313" cy="31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5E466C-793F-E841-9045-5FC53D7C7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56" y="1158408"/>
            <a:ext cx="8988030" cy="484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235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48">
            <a:extLst>
              <a:ext uri="{FF2B5EF4-FFF2-40B4-BE49-F238E27FC236}">
                <a16:creationId xmlns:a16="http://schemas.microsoft.com/office/drawing/2014/main" id="{55B42119-232A-4245-BD60-E75B5792EE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548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49">
            <a:extLst>
              <a:ext uri="{FF2B5EF4-FFF2-40B4-BE49-F238E27FC236}">
                <a16:creationId xmlns:a16="http://schemas.microsoft.com/office/drawing/2014/main" id="{F14C16A5-2526-493F-9E1B-2D75A1ADBB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503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50">
            <a:extLst>
              <a:ext uri="{FF2B5EF4-FFF2-40B4-BE49-F238E27FC236}">
                <a16:creationId xmlns:a16="http://schemas.microsoft.com/office/drawing/2014/main" id="{C7A2B73C-3144-476E-948D-DD550D3699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283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51">
            <a:extLst>
              <a:ext uri="{FF2B5EF4-FFF2-40B4-BE49-F238E27FC236}">
                <a16:creationId xmlns:a16="http://schemas.microsoft.com/office/drawing/2014/main" id="{3CD2CC38-F7D1-418E-946C-C4A0513DB5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65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52">
            <a:extLst>
              <a:ext uri="{FF2B5EF4-FFF2-40B4-BE49-F238E27FC236}">
                <a16:creationId xmlns:a16="http://schemas.microsoft.com/office/drawing/2014/main" id="{82B11A77-9A59-4260-9FAD-660F3DE11C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287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53">
            <a:extLst>
              <a:ext uri="{FF2B5EF4-FFF2-40B4-BE49-F238E27FC236}">
                <a16:creationId xmlns:a16="http://schemas.microsoft.com/office/drawing/2014/main" id="{0BB1A1A7-FAD8-491A-AC61-D87D1F1659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735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54">
            <a:extLst>
              <a:ext uri="{FF2B5EF4-FFF2-40B4-BE49-F238E27FC236}">
                <a16:creationId xmlns:a16="http://schemas.microsoft.com/office/drawing/2014/main" id="{50360481-07F0-445A-825F-04B0694497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027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55">
            <a:extLst>
              <a:ext uri="{FF2B5EF4-FFF2-40B4-BE49-F238E27FC236}">
                <a16:creationId xmlns:a16="http://schemas.microsoft.com/office/drawing/2014/main" id="{E3242FC5-54BF-4351-81F8-C2FBE013D3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62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56">
            <a:extLst>
              <a:ext uri="{FF2B5EF4-FFF2-40B4-BE49-F238E27FC236}">
                <a16:creationId xmlns:a16="http://schemas.microsoft.com/office/drawing/2014/main" id="{A8B4AEB1-819F-4E49-9C5D-5B2905C251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601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57">
            <a:extLst>
              <a:ext uri="{FF2B5EF4-FFF2-40B4-BE49-F238E27FC236}">
                <a16:creationId xmlns:a16="http://schemas.microsoft.com/office/drawing/2014/main" id="{1D0A4B22-1464-4C35-B513-F2B93BA532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68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826A3518-69BE-B840-9A73-823070AE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15" y="1418501"/>
            <a:ext cx="8269169" cy="462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635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58">
            <a:extLst>
              <a:ext uri="{FF2B5EF4-FFF2-40B4-BE49-F238E27FC236}">
                <a16:creationId xmlns:a16="http://schemas.microsoft.com/office/drawing/2014/main" id="{D61EFB76-1F88-40E1-9607-3DE61A6E40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04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59">
            <a:extLst>
              <a:ext uri="{FF2B5EF4-FFF2-40B4-BE49-F238E27FC236}">
                <a16:creationId xmlns:a16="http://schemas.microsoft.com/office/drawing/2014/main" id="{0AF0C2CE-39BD-4EAF-B943-36FFEF3479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853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60">
            <a:extLst>
              <a:ext uri="{FF2B5EF4-FFF2-40B4-BE49-F238E27FC236}">
                <a16:creationId xmlns:a16="http://schemas.microsoft.com/office/drawing/2014/main" id="{25F1FAC6-FF03-46D6-9BAE-CD1AA2968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69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61">
            <a:extLst>
              <a:ext uri="{FF2B5EF4-FFF2-40B4-BE49-F238E27FC236}">
                <a16:creationId xmlns:a16="http://schemas.microsoft.com/office/drawing/2014/main" id="{9094D6B7-40CB-4F4A-90AB-ABB6C5CA26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643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62">
            <a:extLst>
              <a:ext uri="{FF2B5EF4-FFF2-40B4-BE49-F238E27FC236}">
                <a16:creationId xmlns:a16="http://schemas.microsoft.com/office/drawing/2014/main" id="{17694B2A-4B83-473A-9971-1DDB6683BE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551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63">
            <a:extLst>
              <a:ext uri="{FF2B5EF4-FFF2-40B4-BE49-F238E27FC236}">
                <a16:creationId xmlns:a16="http://schemas.microsoft.com/office/drawing/2014/main" id="{5C2516A7-5363-4260-99FC-CAB4036A96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819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64">
            <a:extLst>
              <a:ext uri="{FF2B5EF4-FFF2-40B4-BE49-F238E27FC236}">
                <a16:creationId xmlns:a16="http://schemas.microsoft.com/office/drawing/2014/main" id="{50140F72-9744-44AD-9CF4-04BDF2E4BD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77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65">
            <a:extLst>
              <a:ext uri="{FF2B5EF4-FFF2-40B4-BE49-F238E27FC236}">
                <a16:creationId xmlns:a16="http://schemas.microsoft.com/office/drawing/2014/main" id="{9120F4DE-D3A4-4753-8D7E-A75B61542D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652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66">
            <a:extLst>
              <a:ext uri="{FF2B5EF4-FFF2-40B4-BE49-F238E27FC236}">
                <a16:creationId xmlns:a16="http://schemas.microsoft.com/office/drawing/2014/main" id="{1FA91030-952F-408A-98EA-07E529341F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544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67">
            <a:extLst>
              <a:ext uri="{FF2B5EF4-FFF2-40B4-BE49-F238E27FC236}">
                <a16:creationId xmlns:a16="http://schemas.microsoft.com/office/drawing/2014/main" id="{7506F3B9-AEB3-4B67-89BF-98F9665CBC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89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2828C76-4872-EA45-A49F-B3B6F93E6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C95AA2-3B59-4831-8BC6-006282D7F8BD}" type="slidenum">
              <a:rPr lang="en-GB" smtClean="0"/>
              <a:t>9</a:t>
            </a:fld>
            <a:endParaRPr lang="en-GB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C9AA8F9-4128-5B49-AD97-66DB66632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71" y="1181166"/>
            <a:ext cx="8117458" cy="51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353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68">
            <a:extLst>
              <a:ext uri="{FF2B5EF4-FFF2-40B4-BE49-F238E27FC236}">
                <a16:creationId xmlns:a16="http://schemas.microsoft.com/office/drawing/2014/main" id="{FB8316D1-63FA-452C-A626-F02D21BF68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932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69">
            <a:extLst>
              <a:ext uri="{FF2B5EF4-FFF2-40B4-BE49-F238E27FC236}">
                <a16:creationId xmlns:a16="http://schemas.microsoft.com/office/drawing/2014/main" id="{F7287B76-9A17-45A3-B5D2-B94C7C7A55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227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70">
            <a:extLst>
              <a:ext uri="{FF2B5EF4-FFF2-40B4-BE49-F238E27FC236}">
                <a16:creationId xmlns:a16="http://schemas.microsoft.com/office/drawing/2014/main" id="{65E5C756-CEBA-4F05-AFA3-8F87C93850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223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71">
            <a:extLst>
              <a:ext uri="{FF2B5EF4-FFF2-40B4-BE49-F238E27FC236}">
                <a16:creationId xmlns:a16="http://schemas.microsoft.com/office/drawing/2014/main" id="{8DDFAA4B-EA32-4730-A8F9-857E7DD85B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809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72">
            <a:extLst>
              <a:ext uri="{FF2B5EF4-FFF2-40B4-BE49-F238E27FC236}">
                <a16:creationId xmlns:a16="http://schemas.microsoft.com/office/drawing/2014/main" id="{96CAF4F7-B0A7-4C1D-82F5-E11D4F06BC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402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73">
            <a:extLst>
              <a:ext uri="{FF2B5EF4-FFF2-40B4-BE49-F238E27FC236}">
                <a16:creationId xmlns:a16="http://schemas.microsoft.com/office/drawing/2014/main" id="{7A490824-331E-432A-BA76-112EF8ED48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143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74">
            <a:extLst>
              <a:ext uri="{FF2B5EF4-FFF2-40B4-BE49-F238E27FC236}">
                <a16:creationId xmlns:a16="http://schemas.microsoft.com/office/drawing/2014/main" id="{90F7840E-B967-4ED9-922C-FBA5A1D798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747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75">
            <a:extLst>
              <a:ext uri="{FF2B5EF4-FFF2-40B4-BE49-F238E27FC236}">
                <a16:creationId xmlns:a16="http://schemas.microsoft.com/office/drawing/2014/main" id="{666542AB-7492-41FC-A6C4-D53F017ADD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59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76">
            <a:extLst>
              <a:ext uri="{FF2B5EF4-FFF2-40B4-BE49-F238E27FC236}">
                <a16:creationId xmlns:a16="http://schemas.microsoft.com/office/drawing/2014/main" id="{267138B2-8A00-4A18-A500-CDEAB6A675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242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_000077">
            <a:extLst>
              <a:ext uri="{FF2B5EF4-FFF2-40B4-BE49-F238E27FC236}">
                <a16:creationId xmlns:a16="http://schemas.microsoft.com/office/drawing/2014/main" id="{3E89E771-2D27-407D-9639-D88EF2F4C5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0"/>
            <a:ext cx="770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02873"/>
      </p:ext>
    </p:extLst>
  </p:cSld>
  <p:clrMapOvr>
    <a:masterClrMapping/>
  </p:clrMapOvr>
</p:sld>
</file>

<file path=ppt/theme/theme1.xml><?xml version="1.0" encoding="utf-8"?>
<a:theme xmlns:a="http://schemas.openxmlformats.org/drawingml/2006/main" name="Front_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ueba_patron" id="{B93F34A6-49C0-468E-96FC-E01BCF8AE9C9}" vid="{595E694E-8F0B-4E0F-9241-09860628F2B0}"/>
    </a:ext>
  </a:extLst>
</a:theme>
</file>

<file path=ppt/theme/theme2.xml><?xml version="1.0" encoding="utf-8"?>
<a:theme xmlns:a="http://schemas.openxmlformats.org/drawingml/2006/main" name="Middle_Slid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_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inal_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prueba_patron</Template>
  <TotalTime>580</TotalTime>
  <Words>551</Words>
  <Application>Microsoft Office PowerPoint</Application>
  <PresentationFormat>Widescreen</PresentationFormat>
  <Paragraphs>116</Paragraphs>
  <Slides>125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125</vt:i4>
      </vt:variant>
    </vt:vector>
  </HeadingPairs>
  <TitlesOfParts>
    <vt:vector size="135" baseType="lpstr">
      <vt:lpstr>Arial</vt:lpstr>
      <vt:lpstr>Calibri</vt:lpstr>
      <vt:lpstr>Calibri Light</vt:lpstr>
      <vt:lpstr>Trebuchet MS</vt:lpstr>
      <vt:lpstr>Wingdings</vt:lpstr>
      <vt:lpstr>Front_Slide</vt:lpstr>
      <vt:lpstr>Middle_Slidde</vt:lpstr>
      <vt:lpstr>Content_Slide</vt:lpstr>
      <vt:lpstr>Final_Slide</vt:lpstr>
      <vt:lpstr>Office Theme</vt:lpstr>
      <vt:lpstr>Workshop 2021</vt:lpstr>
      <vt:lpstr>Hybrid Twin Concept  Applied to ATL and FFF Processes</vt:lpstr>
      <vt:lpstr>Concept</vt:lpstr>
      <vt:lpstr>Properties</vt:lpstr>
      <vt:lpstr>PowerPoint Presentation</vt:lpstr>
      <vt:lpstr>PowerPoint Presentation</vt:lpstr>
      <vt:lpstr> TDA 1D</vt:lpstr>
      <vt:lpstr>PowerPoint Presentation</vt:lpstr>
      <vt:lpstr>PowerPoint Presentation</vt:lpstr>
      <vt:lpstr>PowerPoint Presentation</vt:lpstr>
      <vt:lpstr>TDA 2D</vt:lpstr>
      <vt:lpstr>Lay-Up &amp; Consolidation</vt:lpstr>
      <vt:lpstr>PowerPoint Presentation</vt:lpstr>
      <vt:lpstr>PowerPoint Presentation</vt:lpstr>
      <vt:lpstr>PowerPoint Presentation</vt:lpstr>
      <vt:lpstr>PowerPoint Presentation</vt:lpstr>
      <vt:lpstr>FFF</vt:lpstr>
      <vt:lpstr>FFF</vt:lpstr>
      <vt:lpstr>FFF</vt:lpstr>
      <vt:lpstr>FFF</vt:lpstr>
      <vt:lpstr>FFF</vt:lpstr>
      <vt:lpstr>FFF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CHINESTA, Francisco | Professor @ ENSAM 00 33 6 43646905 | Francisco.Chinesta@ensam.eu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AIMEN - Leticia Alarcón Sabarís</dc:creator>
  <cp:lastModifiedBy>Mustafa Megahed</cp:lastModifiedBy>
  <cp:revision>63</cp:revision>
  <dcterms:created xsi:type="dcterms:W3CDTF">2018-11-12T10:54:35Z</dcterms:created>
  <dcterms:modified xsi:type="dcterms:W3CDTF">2021-11-23T15:09:34Z</dcterms:modified>
</cp:coreProperties>
</file>